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33"/>
  </p:notesMasterIdLst>
  <p:sldIdLst>
    <p:sldId id="289" r:id="rId5"/>
    <p:sldId id="290" r:id="rId6"/>
    <p:sldId id="291" r:id="rId7"/>
    <p:sldId id="292" r:id="rId8"/>
    <p:sldId id="314" r:id="rId9"/>
    <p:sldId id="293" r:id="rId10"/>
    <p:sldId id="294" r:id="rId11"/>
    <p:sldId id="313" r:id="rId12"/>
    <p:sldId id="295" r:id="rId13"/>
    <p:sldId id="296" r:id="rId14"/>
    <p:sldId id="297" r:id="rId15"/>
    <p:sldId id="298" r:id="rId16"/>
    <p:sldId id="299" r:id="rId17"/>
    <p:sldId id="300" r:id="rId18"/>
    <p:sldId id="301" r:id="rId19"/>
    <p:sldId id="302" r:id="rId20"/>
    <p:sldId id="303" r:id="rId21"/>
    <p:sldId id="304" r:id="rId22"/>
    <p:sldId id="305" r:id="rId23"/>
    <p:sldId id="315" r:id="rId24"/>
    <p:sldId id="306" r:id="rId25"/>
    <p:sldId id="307" r:id="rId26"/>
    <p:sldId id="308" r:id="rId27"/>
    <p:sldId id="309" r:id="rId28"/>
    <p:sldId id="310" r:id="rId29"/>
    <p:sldId id="311" r:id="rId30"/>
    <p:sldId id="312" r:id="rId31"/>
    <p:sldId id="31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9D8F14-5413-4979-A2A0-4BF133B2F762}" v="35" dt="2023-09-07T12:10:13.2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62" autoAdjust="0"/>
    <p:restoredTop sz="94660"/>
  </p:normalViewPr>
  <p:slideViewPr>
    <p:cSldViewPr snapToGrid="0">
      <p:cViewPr varScale="1">
        <p:scale>
          <a:sx n="63" d="100"/>
          <a:sy n="63" d="100"/>
        </p:scale>
        <p:origin x="72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sire Sundire" userId="dcc4c647-515e-41c4-9f81-5914807259d6" providerId="ADAL" clId="{70F18B51-E2D1-4089-8964-7F9536751673}"/>
    <pc:docChg chg="modSld">
      <pc:chgData name="Desire Sundire" userId="dcc4c647-515e-41c4-9f81-5914807259d6" providerId="ADAL" clId="{70F18B51-E2D1-4089-8964-7F9536751673}" dt="2023-05-09T09:17:32.845" v="2" actId="114"/>
      <pc:docMkLst>
        <pc:docMk/>
      </pc:docMkLst>
      <pc:sldChg chg="modSp mod">
        <pc:chgData name="Desire Sundire" userId="dcc4c647-515e-41c4-9f81-5914807259d6" providerId="ADAL" clId="{70F18B51-E2D1-4089-8964-7F9536751673}" dt="2023-05-09T09:17:16.869" v="0" actId="114"/>
        <pc:sldMkLst>
          <pc:docMk/>
          <pc:sldMk cId="2285444342" sldId="311"/>
        </pc:sldMkLst>
        <pc:spChg chg="mod">
          <ac:chgData name="Desire Sundire" userId="dcc4c647-515e-41c4-9f81-5914807259d6" providerId="ADAL" clId="{70F18B51-E2D1-4089-8964-7F9536751673}" dt="2023-05-09T09:17:16.869" v="0" actId="114"/>
          <ac:spMkLst>
            <pc:docMk/>
            <pc:sldMk cId="2285444342" sldId="311"/>
            <ac:spMk id="3" creationId="{9F967BA8-AF3C-465A-BE18-7C2962A1BD40}"/>
          </ac:spMkLst>
        </pc:spChg>
      </pc:sldChg>
      <pc:sldChg chg="modSp mod">
        <pc:chgData name="Desire Sundire" userId="dcc4c647-515e-41c4-9f81-5914807259d6" providerId="ADAL" clId="{70F18B51-E2D1-4089-8964-7F9536751673}" dt="2023-05-09T09:17:32.845" v="2" actId="114"/>
        <pc:sldMkLst>
          <pc:docMk/>
          <pc:sldMk cId="2842211447" sldId="312"/>
        </pc:sldMkLst>
        <pc:spChg chg="mod">
          <ac:chgData name="Desire Sundire" userId="dcc4c647-515e-41c4-9f81-5914807259d6" providerId="ADAL" clId="{70F18B51-E2D1-4089-8964-7F9536751673}" dt="2023-05-09T09:17:32.845" v="2" actId="114"/>
          <ac:spMkLst>
            <pc:docMk/>
            <pc:sldMk cId="2842211447" sldId="312"/>
            <ac:spMk id="3" creationId="{E98C9B87-A508-4BC9-83D5-D92C2EB3A304}"/>
          </ac:spMkLst>
        </pc:spChg>
      </pc:sldChg>
    </pc:docChg>
  </pc:docChgLst>
  <pc:docChgLst>
    <pc:chgData name="Desire Sundire" userId="S::sundire.d@belgiumcampus.ac.za::dcc4c647-515e-41c4-9f81-5914807259d6" providerId="AD" clId="Web-{D39D8F14-5413-4979-A2A0-4BF133B2F762}"/>
    <pc:docChg chg="modSld">
      <pc:chgData name="Desire Sundire" userId="S::sundire.d@belgiumcampus.ac.za::dcc4c647-515e-41c4-9f81-5914807259d6" providerId="AD" clId="Web-{D39D8F14-5413-4979-A2A0-4BF133B2F762}" dt="2023-09-07T12:10:02.436" v="33" actId="20577"/>
      <pc:docMkLst>
        <pc:docMk/>
      </pc:docMkLst>
      <pc:sldChg chg="modSp">
        <pc:chgData name="Desire Sundire" userId="S::sundire.d@belgiumcampus.ac.za::dcc4c647-515e-41c4-9f81-5914807259d6" providerId="AD" clId="Web-{D39D8F14-5413-4979-A2A0-4BF133B2F762}" dt="2023-09-07T12:10:02.436" v="33" actId="20577"/>
        <pc:sldMkLst>
          <pc:docMk/>
          <pc:sldMk cId="4265152425" sldId="289"/>
        </pc:sldMkLst>
        <pc:spChg chg="mod">
          <ac:chgData name="Desire Sundire" userId="S::sundire.d@belgiumcampus.ac.za::dcc4c647-515e-41c4-9f81-5914807259d6" providerId="AD" clId="Web-{D39D8F14-5413-4979-A2A0-4BF133B2F762}" dt="2023-09-07T12:10:02.436" v="33" actId="20577"/>
          <ac:spMkLst>
            <pc:docMk/>
            <pc:sldMk cId="4265152425" sldId="289"/>
            <ac:spMk id="2" creationId="{00000000-0000-0000-0000-000000000000}"/>
          </ac:spMkLst>
        </pc:spChg>
      </pc:sldChg>
    </pc:docChg>
  </pc:docChgLst>
</pc:chgInfo>
</file>

<file path=ppt/media/image1.jpeg>
</file>

<file path=ppt/media/image2.png>
</file>

<file path=ppt/media/image3.jpeg>
</file>

<file path=ppt/media/image4.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6CD01C-1BD0-44FC-85D8-8ECD15B6C44E}" type="datetimeFigureOut">
              <a:rPr lang="en-ZA" smtClean="0"/>
              <a:t>2023/09/07</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3B5B1D-D68C-4FE1-91CD-18E8AE7F80E8}" type="slidenum">
              <a:rPr lang="en-ZA" smtClean="0"/>
              <a:t>‹#›</a:t>
            </a:fld>
            <a:endParaRPr lang="en-ZA"/>
          </a:p>
        </p:txBody>
      </p:sp>
    </p:spTree>
    <p:extLst>
      <p:ext uri="{BB962C8B-B14F-4D97-AF65-F5344CB8AC3E}">
        <p14:creationId xmlns:p14="http://schemas.microsoft.com/office/powerpoint/2010/main" val="34579681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Z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61402F-95FE-4318-9635-A0FAD1F1B3BF}"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02186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400" y="-19878"/>
            <a:ext cx="12203333" cy="6877878"/>
          </a:xfrm>
          <a:prstGeom prst="rect">
            <a:avLst/>
          </a:prstGeom>
        </p:spPr>
      </p:pic>
      <p:sp>
        <p:nvSpPr>
          <p:cNvPr id="2" name="Title 1"/>
          <p:cNvSpPr>
            <a:spLocks noGrp="1"/>
          </p:cNvSpPr>
          <p:nvPr>
            <p:ph type="ctrTitle"/>
          </p:nvPr>
        </p:nvSpPr>
        <p:spPr>
          <a:xfrm>
            <a:off x="576471" y="4263886"/>
            <a:ext cx="6728790" cy="1551733"/>
          </a:xfrm>
          <a:solidFill>
            <a:schemeClr val="bg1">
              <a:lumMod val="95000"/>
              <a:alpha val="50000"/>
            </a:schemeClr>
          </a:solidFill>
        </p:spPr>
        <p:txBody>
          <a:bodyPr anchor="b"/>
          <a:lstStyle>
            <a:lvl1pPr algn="ctr">
              <a:defRPr sz="6000"/>
            </a:lvl1pPr>
          </a:lstStyle>
          <a:p>
            <a:r>
              <a:rPr lang="en-US" dirty="0"/>
              <a:t>Click to edit Master title style</a:t>
            </a:r>
            <a:endParaRPr lang="en-GB" dirty="0"/>
          </a:p>
        </p:txBody>
      </p:sp>
      <p:sp>
        <p:nvSpPr>
          <p:cNvPr id="3" name="Subtitle 2"/>
          <p:cNvSpPr>
            <a:spLocks noGrp="1"/>
          </p:cNvSpPr>
          <p:nvPr>
            <p:ph type="subTitle" idx="1"/>
          </p:nvPr>
        </p:nvSpPr>
        <p:spPr>
          <a:xfrm>
            <a:off x="576472" y="5861745"/>
            <a:ext cx="6728790" cy="502823"/>
          </a:xfrm>
          <a:solidFill>
            <a:schemeClr val="bg1">
              <a:lumMod val="95000"/>
              <a:alpha val="50000"/>
            </a:schemeClr>
          </a:solidFill>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16" name="Picture 1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17" name="Rectangle 16"/>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8" name="Rectangle 17"/>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9" name="Isosceles Triangle 18"/>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3621239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9" name="Rectangle 8"/>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0" name="Rectangle 9"/>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1" name="Isosceles Triangle 10"/>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4037038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34058E49-5B1D-4257-9334-A3FAAE922B17}" type="datetimeFigureOut">
              <a:rPr lang="en-GB" smtClean="0"/>
              <a:t>07/09/2023</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spTree>
    <p:extLst>
      <p:ext uri="{BB962C8B-B14F-4D97-AF65-F5344CB8AC3E}">
        <p14:creationId xmlns:p14="http://schemas.microsoft.com/office/powerpoint/2010/main" val="18621492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34058E49-5B1D-4257-9334-A3FAAE922B17}" type="datetimeFigureOut">
              <a:rPr lang="en-GB" smtClean="0"/>
              <a:t>07/09/2023</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spTree>
    <p:extLst>
      <p:ext uri="{BB962C8B-B14F-4D97-AF65-F5344CB8AC3E}">
        <p14:creationId xmlns:p14="http://schemas.microsoft.com/office/powerpoint/2010/main" val="909209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8" name="Rectangle 7"/>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9" name="Rectangle 8"/>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0" name="Isosceles Triangle 9"/>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Slide Number Placeholder 5"/>
          <p:cNvSpPr txBox="1">
            <a:spLocks/>
          </p:cNvSpPr>
          <p:nvPr userDrawn="1"/>
        </p:nvSpPr>
        <p:spPr>
          <a:xfrm>
            <a:off x="11673052" y="6368237"/>
            <a:ext cx="43069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908D717-1854-4CE3-A28E-B0A1C498CD30}" type="slidenum">
              <a:rPr lang="en-GB" smtClean="0">
                <a:solidFill>
                  <a:schemeClr val="bg1"/>
                </a:solidFill>
              </a:rPr>
              <a:pPr/>
              <a:t>‹#›</a:t>
            </a:fld>
            <a:endParaRPr lang="en-GB" dirty="0">
              <a:solidFill>
                <a:schemeClr val="bg1"/>
              </a:solidFill>
            </a:endParaRPr>
          </a:p>
        </p:txBody>
      </p:sp>
    </p:spTree>
    <p:extLst>
      <p:ext uri="{BB962C8B-B14F-4D97-AF65-F5344CB8AC3E}">
        <p14:creationId xmlns:p14="http://schemas.microsoft.com/office/powerpoint/2010/main" val="30076187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13" name="Content Placeholder 3"/>
          <p:cNvPicPr>
            <a:picLocks noChangeAspect="1"/>
          </p:cNvPicPr>
          <p:nvPr userDrawn="1"/>
        </p:nvPicPr>
        <p:blipFill rotWithShape="1">
          <a:blip r:embed="rId2" cstate="screen">
            <a:extLst>
              <a:ext uri="{28A0092B-C50C-407E-A947-70E740481C1C}">
                <a14:useLocalDpi xmlns:a14="http://schemas.microsoft.com/office/drawing/2010/main"/>
              </a:ext>
            </a:extLst>
          </a:blip>
          <a:srcRect t="-1"/>
          <a:stretch/>
        </p:blipFill>
        <p:spPr>
          <a:xfrm>
            <a:off x="0" y="-1"/>
            <a:ext cx="12192000" cy="6847367"/>
          </a:xfrm>
          <a:prstGeom prst="rect">
            <a:avLst/>
          </a:prstGeom>
        </p:spPr>
      </p:pic>
      <p:sp>
        <p:nvSpPr>
          <p:cNvPr id="2" name="Title 1"/>
          <p:cNvSpPr>
            <a:spLocks noGrp="1"/>
          </p:cNvSpPr>
          <p:nvPr>
            <p:ph type="title"/>
          </p:nvPr>
        </p:nvSpPr>
        <p:spPr>
          <a:solidFill>
            <a:schemeClr val="bg1">
              <a:lumMod val="95000"/>
              <a:alpha val="50000"/>
            </a:schemeClr>
          </a:solidFill>
        </p:spPr>
        <p:txBody>
          <a:bodyPr/>
          <a:lstStyle/>
          <a:p>
            <a:r>
              <a:rPr lang="en-US"/>
              <a:t>Click to edit Master title style</a:t>
            </a:r>
            <a:endParaRPr lang="en-GB"/>
          </a:p>
        </p:txBody>
      </p:sp>
      <p:sp>
        <p:nvSpPr>
          <p:cNvPr id="3" name="Content Placeholder 2"/>
          <p:cNvSpPr>
            <a:spLocks noGrp="1"/>
          </p:cNvSpPr>
          <p:nvPr>
            <p:ph idx="1"/>
          </p:nvPr>
        </p:nvSpPr>
        <p:spPr>
          <a:solidFill>
            <a:schemeClr val="bg1">
              <a:lumMod val="95000"/>
              <a:alpha val="50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pic>
        <p:nvPicPr>
          <p:cNvPr id="7" name="Picture 6"/>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8" name="Rectangle 7"/>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9" name="Rectangle 8"/>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0" name="Isosceles Triangle 9"/>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Slide Number Placeholder 5"/>
          <p:cNvSpPr txBox="1">
            <a:spLocks/>
          </p:cNvSpPr>
          <p:nvPr userDrawn="1"/>
        </p:nvSpPr>
        <p:spPr>
          <a:xfrm>
            <a:off x="11673052" y="6368237"/>
            <a:ext cx="43069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908D717-1854-4CE3-A28E-B0A1C498CD30}" type="slidenum">
              <a:rPr lang="en-GB" smtClean="0">
                <a:solidFill>
                  <a:schemeClr val="bg1"/>
                </a:solidFill>
              </a:rPr>
              <a:pPr/>
              <a:t>‹#›</a:t>
            </a:fld>
            <a:endParaRPr lang="en-GB" dirty="0">
              <a:solidFill>
                <a:schemeClr val="bg1"/>
              </a:solidFill>
            </a:endParaRPr>
          </a:p>
        </p:txBody>
      </p:sp>
    </p:spTree>
    <p:extLst>
      <p:ext uri="{BB962C8B-B14F-4D97-AF65-F5344CB8AC3E}">
        <p14:creationId xmlns:p14="http://schemas.microsoft.com/office/powerpoint/2010/main" val="2282035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34058E49-5B1D-4257-9334-A3FAAE922B17}" type="datetimeFigureOut">
              <a:rPr lang="en-GB" smtClean="0"/>
              <a:t>07/09/2023</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spTree>
    <p:extLst>
      <p:ext uri="{BB962C8B-B14F-4D97-AF65-F5344CB8AC3E}">
        <p14:creationId xmlns:p14="http://schemas.microsoft.com/office/powerpoint/2010/main" val="530033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34058E49-5B1D-4257-9334-A3FAAE922B17}" type="datetimeFigureOut">
              <a:rPr lang="en-GB" smtClean="0"/>
              <a:t>07/09/2023</a:t>
            </a:fld>
            <a:endParaRPr lang="en-GB"/>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556" y="-149670"/>
            <a:ext cx="2156792" cy="1350718"/>
          </a:xfrm>
          <a:prstGeom prst="rect">
            <a:avLst/>
          </a:prstGeom>
        </p:spPr>
      </p:pic>
      <p:sp>
        <p:nvSpPr>
          <p:cNvPr id="9" name="Rectangle 8"/>
          <p:cNvSpPr/>
          <p:nvPr userDrawn="1"/>
        </p:nvSpPr>
        <p:spPr>
          <a:xfrm>
            <a:off x="-2400" y="65508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0" name="Rectangle 9"/>
          <p:cNvSpPr/>
          <p:nvPr userDrawn="1"/>
        </p:nvSpPr>
        <p:spPr>
          <a:xfrm>
            <a:off x="11580000" y="62460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1" name="Isosceles Triangle 10"/>
          <p:cNvSpPr/>
          <p:nvPr userDrawn="1"/>
        </p:nvSpPr>
        <p:spPr>
          <a:xfrm>
            <a:off x="6100226" y="62460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userDrawn="1"/>
        </p:nvSpPr>
        <p:spPr>
          <a:xfrm>
            <a:off x="11461467" y="62460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Slide Number Placeholder 5"/>
          <p:cNvSpPr txBox="1">
            <a:spLocks/>
          </p:cNvSpPr>
          <p:nvPr userDrawn="1"/>
        </p:nvSpPr>
        <p:spPr>
          <a:xfrm>
            <a:off x="11670652" y="6365837"/>
            <a:ext cx="43069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908D717-1854-4CE3-A28E-B0A1C498CD30}" type="slidenum">
              <a:rPr lang="en-GB" smtClean="0">
                <a:solidFill>
                  <a:schemeClr val="bg1"/>
                </a:solidFill>
              </a:rPr>
              <a:pPr/>
              <a:t>‹#›</a:t>
            </a:fld>
            <a:endParaRPr lang="en-GB" dirty="0">
              <a:solidFill>
                <a:schemeClr val="bg1"/>
              </a:solidFill>
            </a:endParaRPr>
          </a:p>
        </p:txBody>
      </p:sp>
    </p:spTree>
    <p:extLst>
      <p:ext uri="{BB962C8B-B14F-4D97-AF65-F5344CB8AC3E}">
        <p14:creationId xmlns:p14="http://schemas.microsoft.com/office/powerpoint/2010/main" val="2535548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10" name="Picture 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11" name="Rectangle 10"/>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2" name="Rectangle 11"/>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3" name="Isosceles Triangle 12"/>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Slide Number Placeholder 5"/>
          <p:cNvSpPr>
            <a:spLocks noGrp="1"/>
          </p:cNvSpPr>
          <p:nvPr>
            <p:ph type="sldNum" sz="quarter" idx="10"/>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596308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7" name="Rectangle 6"/>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8" name="Rectangle 7"/>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9" name="Isosceles Triangle 8"/>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1834173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6" name="Rectangle 5"/>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7" name="Rectangle 6"/>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8" name="Isosceles Triangle 7"/>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1378903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9" name="Rectangle 8"/>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0" name="Rectangle 9"/>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1" name="Isosceles Triangle 10"/>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3463104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617023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Bebas Neue Bold" panose="020B0606020202050201"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vantGarde Bk BT" panose="020B04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vantGarde Bk BT" panose="020B0402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vantGarde Bk BT" panose="020B0402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antGarde Bk BT" panose="020B0402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antGarde Bk BT" panose="020B04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6470" y="3161488"/>
            <a:ext cx="10981215" cy="2654131"/>
          </a:xfrm>
          <a:solidFill>
            <a:schemeClr val="bg1">
              <a:lumMod val="95000"/>
              <a:alpha val="78000"/>
            </a:schemeClr>
          </a:solidFill>
        </p:spPr>
        <p:txBody>
          <a:bodyPr>
            <a:normAutofit fontScale="90000"/>
          </a:bodyPr>
          <a:lstStyle/>
          <a:p>
            <a:br>
              <a:rPr lang="en-ZA" sz="5400" dirty="0"/>
            </a:br>
            <a:br>
              <a:rPr lang="en-ZA" sz="5400" dirty="0"/>
            </a:br>
            <a:br>
              <a:rPr lang="en-ZA" sz="5400" dirty="0"/>
            </a:br>
            <a:br>
              <a:rPr lang="en-ZA" sz="4800" dirty="0"/>
            </a:br>
            <a:r>
              <a:rPr lang="en-ZA" sz="4800" dirty="0">
                <a:latin typeface="Bebas Neue Bold"/>
              </a:rPr>
              <a:t>business intelligence 381</a:t>
            </a:r>
            <a:br>
              <a:rPr lang="en-ZA" sz="5400" dirty="0"/>
            </a:br>
            <a:r>
              <a:rPr lang="en-ZA" sz="3200" dirty="0">
                <a:latin typeface="Bebas Neue Bold"/>
              </a:rPr>
              <a:t>G. </a:t>
            </a:r>
            <a:r>
              <a:rPr lang="en-ZA" sz="3200" dirty="0" err="1">
                <a:latin typeface="Bebas Neue Bold"/>
              </a:rPr>
              <a:t>Mudare</a:t>
            </a:r>
            <a:br>
              <a:rPr lang="en-GB" sz="4000" dirty="0"/>
            </a:br>
            <a:endParaRPr lang="en-GB" sz="4000" dirty="0"/>
          </a:p>
        </p:txBody>
      </p:sp>
    </p:spTree>
    <p:extLst>
      <p:ext uri="{BB962C8B-B14F-4D97-AF65-F5344CB8AC3E}">
        <p14:creationId xmlns:p14="http://schemas.microsoft.com/office/powerpoint/2010/main" val="4265152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5C60A-209A-475A-A911-5DD6C45006F6}"/>
              </a:ext>
            </a:extLst>
          </p:cNvPr>
          <p:cNvSpPr>
            <a:spLocks noGrp="1"/>
          </p:cNvSpPr>
          <p:nvPr>
            <p:ph type="title"/>
          </p:nvPr>
        </p:nvSpPr>
        <p:spPr/>
        <p:txBody>
          <a:bodyPr/>
          <a:lstStyle/>
          <a:p>
            <a:r>
              <a:rPr lang="en-ZA" dirty="0"/>
              <a:t>Renaming a Query</a:t>
            </a:r>
          </a:p>
        </p:txBody>
      </p:sp>
      <p:sp>
        <p:nvSpPr>
          <p:cNvPr id="3" name="Content Placeholder 2">
            <a:extLst>
              <a:ext uri="{FF2B5EF4-FFF2-40B4-BE49-F238E27FC236}">
                <a16:creationId xmlns:a16="http://schemas.microsoft.com/office/drawing/2014/main" id="{F695BE58-9C68-401F-A80B-6454510F0B9E}"/>
              </a:ext>
            </a:extLst>
          </p:cNvPr>
          <p:cNvSpPr>
            <a:spLocks noGrp="1"/>
          </p:cNvSpPr>
          <p:nvPr>
            <p:ph idx="1"/>
          </p:nvPr>
        </p:nvSpPr>
        <p:spPr>
          <a:xfrm>
            <a:off x="838200" y="1825625"/>
            <a:ext cx="4600575" cy="4351338"/>
          </a:xfrm>
        </p:spPr>
        <p:txBody>
          <a:bodyPr>
            <a:normAutofit lnSpcReduction="10000"/>
          </a:bodyPr>
          <a:lstStyle/>
          <a:p>
            <a:r>
              <a:rPr lang="en-US" dirty="0"/>
              <a:t>Renaming a Query can be done either in the </a:t>
            </a:r>
            <a:r>
              <a:rPr lang="en-US" b="1" dirty="0"/>
              <a:t>Navigation</a:t>
            </a:r>
            <a:r>
              <a:rPr lang="en-US" dirty="0"/>
              <a:t> pane or the </a:t>
            </a:r>
            <a:r>
              <a:rPr lang="en-US" b="1" dirty="0"/>
              <a:t>Query Settings </a:t>
            </a:r>
            <a:r>
              <a:rPr lang="en-US" dirty="0"/>
              <a:t>pane. </a:t>
            </a:r>
          </a:p>
          <a:p>
            <a:r>
              <a:rPr lang="en-US" dirty="0"/>
              <a:t>Simply double-click on the existing name, type a new one and press Enter.</a:t>
            </a:r>
          </a:p>
          <a:p>
            <a:r>
              <a:rPr lang="en-US" dirty="0"/>
              <a:t> (Right-click &gt; </a:t>
            </a:r>
            <a:r>
              <a:rPr lang="en-US" b="1" dirty="0"/>
              <a:t>Rename</a:t>
            </a:r>
            <a:r>
              <a:rPr lang="en-US" dirty="0"/>
              <a:t>, or pressing F2 once the query is highlighted, can also be used.)</a:t>
            </a:r>
            <a:endParaRPr lang="en-ZA" dirty="0"/>
          </a:p>
        </p:txBody>
      </p:sp>
      <p:pic>
        <p:nvPicPr>
          <p:cNvPr id="5" name="Picture 4">
            <a:extLst>
              <a:ext uri="{FF2B5EF4-FFF2-40B4-BE49-F238E27FC236}">
                <a16:creationId xmlns:a16="http://schemas.microsoft.com/office/drawing/2014/main" id="{BBB73C1B-0071-4D67-865F-F0EBED3B2069}"/>
              </a:ext>
            </a:extLst>
          </p:cNvPr>
          <p:cNvPicPr>
            <a:picLocks noChangeAspect="1"/>
          </p:cNvPicPr>
          <p:nvPr/>
        </p:nvPicPr>
        <p:blipFill>
          <a:blip r:embed="rId2"/>
          <a:stretch>
            <a:fillRect/>
          </a:stretch>
        </p:blipFill>
        <p:spPr>
          <a:xfrm>
            <a:off x="5438775" y="1404937"/>
            <a:ext cx="6649421" cy="4233863"/>
          </a:xfrm>
          <a:prstGeom prst="rect">
            <a:avLst/>
          </a:prstGeom>
        </p:spPr>
      </p:pic>
    </p:spTree>
    <p:extLst>
      <p:ext uri="{BB962C8B-B14F-4D97-AF65-F5344CB8AC3E}">
        <p14:creationId xmlns:p14="http://schemas.microsoft.com/office/powerpoint/2010/main" val="1302500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3EA3B-6BAB-440E-8D87-4AD3351CD71E}"/>
              </a:ext>
            </a:extLst>
          </p:cNvPr>
          <p:cNvSpPr>
            <a:spLocks noGrp="1"/>
          </p:cNvSpPr>
          <p:nvPr>
            <p:ph type="title"/>
          </p:nvPr>
        </p:nvSpPr>
        <p:spPr/>
        <p:txBody>
          <a:bodyPr/>
          <a:lstStyle/>
          <a:p>
            <a:r>
              <a:rPr lang="en-US" dirty="0"/>
              <a:t>Using the Query Settings Buttons</a:t>
            </a:r>
            <a:endParaRPr lang="en-ZA" dirty="0"/>
          </a:p>
        </p:txBody>
      </p:sp>
      <p:sp>
        <p:nvSpPr>
          <p:cNvPr id="3" name="Content Placeholder 2">
            <a:extLst>
              <a:ext uri="{FF2B5EF4-FFF2-40B4-BE49-F238E27FC236}">
                <a16:creationId xmlns:a16="http://schemas.microsoft.com/office/drawing/2014/main" id="{B67C4FB7-D196-4B4E-90F8-E49AF56545F8}"/>
              </a:ext>
            </a:extLst>
          </p:cNvPr>
          <p:cNvSpPr>
            <a:spLocks noGrp="1"/>
          </p:cNvSpPr>
          <p:nvPr>
            <p:ph idx="1"/>
          </p:nvPr>
        </p:nvSpPr>
        <p:spPr>
          <a:xfrm>
            <a:off x="266700" y="1911350"/>
            <a:ext cx="3105150" cy="4351338"/>
          </a:xfrm>
        </p:spPr>
        <p:txBody>
          <a:bodyPr>
            <a:normAutofit fontScale="85000" lnSpcReduction="20000"/>
          </a:bodyPr>
          <a:lstStyle/>
          <a:p>
            <a:r>
              <a:rPr lang="en-US" dirty="0"/>
              <a:t> The settings buttons (the cog icons) next to some of the steps. </a:t>
            </a:r>
          </a:p>
          <a:p>
            <a:r>
              <a:rPr lang="en-US" dirty="0"/>
              <a:t>If you click on one of these cogs, you can modify the settings associated with that step. </a:t>
            </a:r>
          </a:p>
          <a:p>
            <a:r>
              <a:rPr lang="en-US" dirty="0"/>
              <a:t>E.g., clicking on the cog icon next to the </a:t>
            </a:r>
            <a:r>
              <a:rPr lang="en-US" i="1" dirty="0"/>
              <a:t>Source</a:t>
            </a:r>
            <a:r>
              <a:rPr lang="en-US" dirty="0"/>
              <a:t> step displays a dialog allowing us to change the source file associated with the query.</a:t>
            </a:r>
            <a:endParaRPr lang="en-ZA" dirty="0"/>
          </a:p>
        </p:txBody>
      </p:sp>
      <p:pic>
        <p:nvPicPr>
          <p:cNvPr id="5" name="Picture 4">
            <a:extLst>
              <a:ext uri="{FF2B5EF4-FFF2-40B4-BE49-F238E27FC236}">
                <a16:creationId xmlns:a16="http://schemas.microsoft.com/office/drawing/2014/main" id="{36E8FAC2-780E-463B-B9E6-4C25D002FFF6}"/>
              </a:ext>
            </a:extLst>
          </p:cNvPr>
          <p:cNvPicPr>
            <a:picLocks noChangeAspect="1"/>
          </p:cNvPicPr>
          <p:nvPr/>
        </p:nvPicPr>
        <p:blipFill>
          <a:blip r:embed="rId2"/>
          <a:stretch>
            <a:fillRect/>
          </a:stretch>
        </p:blipFill>
        <p:spPr>
          <a:xfrm>
            <a:off x="3705225" y="1552574"/>
            <a:ext cx="7648575" cy="4302323"/>
          </a:xfrm>
          <a:prstGeom prst="rect">
            <a:avLst/>
          </a:prstGeom>
        </p:spPr>
      </p:pic>
    </p:spTree>
    <p:extLst>
      <p:ext uri="{BB962C8B-B14F-4D97-AF65-F5344CB8AC3E}">
        <p14:creationId xmlns:p14="http://schemas.microsoft.com/office/powerpoint/2010/main" val="1801600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F6076-1FF4-4F13-8BFD-CCF293AA4581}"/>
              </a:ext>
            </a:extLst>
          </p:cNvPr>
          <p:cNvSpPr>
            <a:spLocks noGrp="1"/>
          </p:cNvSpPr>
          <p:nvPr>
            <p:ph type="title"/>
          </p:nvPr>
        </p:nvSpPr>
        <p:spPr/>
        <p:txBody>
          <a:bodyPr/>
          <a:lstStyle/>
          <a:p>
            <a:r>
              <a:rPr lang="en-US" dirty="0"/>
              <a:t>Applying Changes Made in the Query Editor</a:t>
            </a:r>
            <a:endParaRPr lang="en-ZA" dirty="0"/>
          </a:p>
        </p:txBody>
      </p:sp>
      <p:sp>
        <p:nvSpPr>
          <p:cNvPr id="5" name="Content Placeholder 4">
            <a:extLst>
              <a:ext uri="{FF2B5EF4-FFF2-40B4-BE49-F238E27FC236}">
                <a16:creationId xmlns:a16="http://schemas.microsoft.com/office/drawing/2014/main" id="{C3C04D60-9000-401B-8C74-C6A4F21DF985}"/>
              </a:ext>
            </a:extLst>
          </p:cNvPr>
          <p:cNvSpPr>
            <a:spLocks noGrp="1"/>
          </p:cNvSpPr>
          <p:nvPr>
            <p:ph idx="1"/>
          </p:nvPr>
        </p:nvSpPr>
        <p:spPr>
          <a:xfrm>
            <a:off x="838199" y="1825625"/>
            <a:ext cx="4520381" cy="4351338"/>
          </a:xfrm>
        </p:spPr>
        <p:txBody>
          <a:bodyPr>
            <a:normAutofit/>
          </a:bodyPr>
          <a:lstStyle/>
          <a:p>
            <a:r>
              <a:rPr lang="en-US" dirty="0"/>
              <a:t>To update Power BI Desktop and apply the changes made in the Query Editor, you can either click on </a:t>
            </a:r>
            <a:r>
              <a:rPr lang="en-US" b="1" dirty="0"/>
              <a:t>Apply Changes</a:t>
            </a:r>
            <a:r>
              <a:rPr lang="en-US" dirty="0"/>
              <a:t>; or, you can return to the Query Editor and click on </a:t>
            </a:r>
            <a:r>
              <a:rPr lang="en-US" b="1" dirty="0"/>
              <a:t>File &gt; Close &amp; Apply</a:t>
            </a:r>
            <a:r>
              <a:rPr lang="en-US" dirty="0"/>
              <a:t>.</a:t>
            </a:r>
            <a:endParaRPr lang="en-ZA" dirty="0"/>
          </a:p>
        </p:txBody>
      </p:sp>
      <p:pic>
        <p:nvPicPr>
          <p:cNvPr id="7" name="Picture 6">
            <a:extLst>
              <a:ext uri="{FF2B5EF4-FFF2-40B4-BE49-F238E27FC236}">
                <a16:creationId xmlns:a16="http://schemas.microsoft.com/office/drawing/2014/main" id="{61DD6D66-701D-4731-8F6A-E0BD7BCDACC7}"/>
              </a:ext>
            </a:extLst>
          </p:cNvPr>
          <p:cNvPicPr>
            <a:picLocks noChangeAspect="1"/>
          </p:cNvPicPr>
          <p:nvPr/>
        </p:nvPicPr>
        <p:blipFill>
          <a:blip r:embed="rId2"/>
          <a:stretch>
            <a:fillRect/>
          </a:stretch>
        </p:blipFill>
        <p:spPr>
          <a:xfrm>
            <a:off x="5574525" y="1599529"/>
            <a:ext cx="6453040" cy="2608677"/>
          </a:xfrm>
          <a:prstGeom prst="rect">
            <a:avLst/>
          </a:prstGeom>
        </p:spPr>
      </p:pic>
    </p:spTree>
    <p:extLst>
      <p:ext uri="{BB962C8B-B14F-4D97-AF65-F5344CB8AC3E}">
        <p14:creationId xmlns:p14="http://schemas.microsoft.com/office/powerpoint/2010/main" val="2176621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D9E1-49C6-4973-9B65-9E4921763F4D}"/>
              </a:ext>
            </a:extLst>
          </p:cNvPr>
          <p:cNvSpPr>
            <a:spLocks noGrp="1"/>
          </p:cNvSpPr>
          <p:nvPr>
            <p:ph type="title"/>
          </p:nvPr>
        </p:nvSpPr>
        <p:spPr/>
        <p:txBody>
          <a:bodyPr/>
          <a:lstStyle/>
          <a:p>
            <a:r>
              <a:rPr lang="en-ZA" dirty="0"/>
              <a:t>Connecting to Excel Data</a:t>
            </a:r>
          </a:p>
        </p:txBody>
      </p:sp>
      <p:sp>
        <p:nvSpPr>
          <p:cNvPr id="3" name="Content Placeholder 2">
            <a:extLst>
              <a:ext uri="{FF2B5EF4-FFF2-40B4-BE49-F238E27FC236}">
                <a16:creationId xmlns:a16="http://schemas.microsoft.com/office/drawing/2014/main" id="{6D9D6D68-24E6-4F42-8DB2-7F25ED8F4B96}"/>
              </a:ext>
            </a:extLst>
          </p:cNvPr>
          <p:cNvSpPr>
            <a:spLocks noGrp="1"/>
          </p:cNvSpPr>
          <p:nvPr>
            <p:ph idx="1"/>
          </p:nvPr>
        </p:nvSpPr>
        <p:spPr/>
        <p:txBody>
          <a:bodyPr/>
          <a:lstStyle/>
          <a:p>
            <a:r>
              <a:rPr lang="en-US" dirty="0"/>
              <a:t>Excel is the lowest common denominator when it comes to Power BI data sources; since, pretty much everyone will have some data stored in Excel for at least some of their projects.</a:t>
            </a:r>
            <a:endParaRPr lang="en-ZA" dirty="0"/>
          </a:p>
        </p:txBody>
      </p:sp>
    </p:spTree>
    <p:extLst>
      <p:ext uri="{BB962C8B-B14F-4D97-AF65-F5344CB8AC3E}">
        <p14:creationId xmlns:p14="http://schemas.microsoft.com/office/powerpoint/2010/main" val="13366891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C1868-E9DF-4714-A48C-5E0FB4124264}"/>
              </a:ext>
            </a:extLst>
          </p:cNvPr>
          <p:cNvSpPr>
            <a:spLocks noGrp="1"/>
          </p:cNvSpPr>
          <p:nvPr>
            <p:ph type="title"/>
          </p:nvPr>
        </p:nvSpPr>
        <p:spPr/>
        <p:txBody>
          <a:bodyPr/>
          <a:lstStyle/>
          <a:p>
            <a:r>
              <a:rPr lang="en-ZA" dirty="0"/>
              <a:t>Connecting to Excel Data</a:t>
            </a:r>
          </a:p>
        </p:txBody>
      </p:sp>
      <p:sp>
        <p:nvSpPr>
          <p:cNvPr id="3" name="Content Placeholder 2">
            <a:extLst>
              <a:ext uri="{FF2B5EF4-FFF2-40B4-BE49-F238E27FC236}">
                <a16:creationId xmlns:a16="http://schemas.microsoft.com/office/drawing/2014/main" id="{98DBCE30-5052-4154-AC86-94364749A01D}"/>
              </a:ext>
            </a:extLst>
          </p:cNvPr>
          <p:cNvSpPr>
            <a:spLocks noGrp="1"/>
          </p:cNvSpPr>
          <p:nvPr>
            <p:ph idx="1"/>
          </p:nvPr>
        </p:nvSpPr>
        <p:spPr>
          <a:xfrm>
            <a:off x="838200" y="1825625"/>
            <a:ext cx="4393019" cy="4351338"/>
          </a:xfrm>
        </p:spPr>
        <p:txBody>
          <a:bodyPr>
            <a:normAutofit lnSpcReduction="10000"/>
          </a:bodyPr>
          <a:lstStyle/>
          <a:p>
            <a:r>
              <a:rPr lang="en-US" dirty="0"/>
              <a:t>Open the Excel file to work with</a:t>
            </a:r>
          </a:p>
          <a:p>
            <a:r>
              <a:rPr lang="en-US" dirty="0"/>
              <a:t>Choose “Excel objects.xlsx “  and edit the file in Microsoft Excel.</a:t>
            </a:r>
          </a:p>
          <a:p>
            <a:r>
              <a:rPr lang="en-US" dirty="0"/>
              <a:t>The Excel workbook contains a single worksheet called “Expenses”, which is ordinary Excel data consisting of columns and rows.</a:t>
            </a:r>
          </a:p>
          <a:p>
            <a:endParaRPr lang="en-ZA" dirty="0"/>
          </a:p>
        </p:txBody>
      </p:sp>
      <p:pic>
        <p:nvPicPr>
          <p:cNvPr id="5" name="Picture 4">
            <a:extLst>
              <a:ext uri="{FF2B5EF4-FFF2-40B4-BE49-F238E27FC236}">
                <a16:creationId xmlns:a16="http://schemas.microsoft.com/office/drawing/2014/main" id="{47AF9CA7-9D27-41FC-B7CF-0DC0FBC90BB8}"/>
              </a:ext>
            </a:extLst>
          </p:cNvPr>
          <p:cNvPicPr>
            <a:picLocks noChangeAspect="1"/>
          </p:cNvPicPr>
          <p:nvPr/>
        </p:nvPicPr>
        <p:blipFill>
          <a:blip r:embed="rId2"/>
          <a:stretch>
            <a:fillRect/>
          </a:stretch>
        </p:blipFill>
        <p:spPr>
          <a:xfrm>
            <a:off x="5558307" y="1925391"/>
            <a:ext cx="5795493" cy="3007217"/>
          </a:xfrm>
          <a:prstGeom prst="rect">
            <a:avLst/>
          </a:prstGeom>
        </p:spPr>
      </p:pic>
    </p:spTree>
    <p:extLst>
      <p:ext uri="{BB962C8B-B14F-4D97-AF65-F5344CB8AC3E}">
        <p14:creationId xmlns:p14="http://schemas.microsoft.com/office/powerpoint/2010/main" val="3427905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6C41B-6DB7-4BC0-B4D2-897481D133AE}"/>
              </a:ext>
            </a:extLst>
          </p:cNvPr>
          <p:cNvSpPr>
            <a:spLocks noGrp="1"/>
          </p:cNvSpPr>
          <p:nvPr>
            <p:ph type="title"/>
          </p:nvPr>
        </p:nvSpPr>
        <p:spPr/>
        <p:txBody>
          <a:bodyPr/>
          <a:lstStyle/>
          <a:p>
            <a:r>
              <a:rPr lang="en-ZA" dirty="0"/>
              <a:t>Connecting to Excel Data</a:t>
            </a:r>
          </a:p>
        </p:txBody>
      </p:sp>
      <p:sp>
        <p:nvSpPr>
          <p:cNvPr id="3" name="Content Placeholder 2">
            <a:extLst>
              <a:ext uri="{FF2B5EF4-FFF2-40B4-BE49-F238E27FC236}">
                <a16:creationId xmlns:a16="http://schemas.microsoft.com/office/drawing/2014/main" id="{1BAD0C65-AA75-40D1-B820-758EEA3B2B9E}"/>
              </a:ext>
            </a:extLst>
          </p:cNvPr>
          <p:cNvSpPr>
            <a:spLocks noGrp="1"/>
          </p:cNvSpPr>
          <p:nvPr>
            <p:ph idx="1"/>
          </p:nvPr>
        </p:nvSpPr>
        <p:spPr>
          <a:xfrm>
            <a:off x="838200" y="1825625"/>
            <a:ext cx="4467447" cy="4351338"/>
          </a:xfrm>
        </p:spPr>
        <p:txBody>
          <a:bodyPr/>
          <a:lstStyle/>
          <a:p>
            <a:r>
              <a:rPr lang="en-US" dirty="0"/>
              <a:t>To examine the other objects which Power BI will recognize, simply copy this worksheet and then modify the copy.</a:t>
            </a:r>
            <a:endParaRPr lang="en-ZA" dirty="0"/>
          </a:p>
        </p:txBody>
      </p:sp>
      <p:pic>
        <p:nvPicPr>
          <p:cNvPr id="5" name="Picture 4">
            <a:extLst>
              <a:ext uri="{FF2B5EF4-FFF2-40B4-BE49-F238E27FC236}">
                <a16:creationId xmlns:a16="http://schemas.microsoft.com/office/drawing/2014/main" id="{7FC01063-5C2D-4EDD-8D92-5405E2D9BA9D}"/>
              </a:ext>
            </a:extLst>
          </p:cNvPr>
          <p:cNvPicPr>
            <a:picLocks noChangeAspect="1"/>
          </p:cNvPicPr>
          <p:nvPr/>
        </p:nvPicPr>
        <p:blipFill>
          <a:blip r:embed="rId2"/>
          <a:stretch>
            <a:fillRect/>
          </a:stretch>
        </p:blipFill>
        <p:spPr>
          <a:xfrm>
            <a:off x="5438577" y="1985367"/>
            <a:ext cx="6626565" cy="2661061"/>
          </a:xfrm>
          <a:prstGeom prst="rect">
            <a:avLst/>
          </a:prstGeom>
        </p:spPr>
      </p:pic>
    </p:spTree>
    <p:extLst>
      <p:ext uri="{BB962C8B-B14F-4D97-AF65-F5344CB8AC3E}">
        <p14:creationId xmlns:p14="http://schemas.microsoft.com/office/powerpoint/2010/main" val="25085500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58C43-67C2-41D0-898D-1E49657BAD8E}"/>
              </a:ext>
            </a:extLst>
          </p:cNvPr>
          <p:cNvSpPr>
            <a:spLocks noGrp="1"/>
          </p:cNvSpPr>
          <p:nvPr>
            <p:ph type="title"/>
          </p:nvPr>
        </p:nvSpPr>
        <p:spPr/>
        <p:txBody>
          <a:bodyPr/>
          <a:lstStyle/>
          <a:p>
            <a:r>
              <a:rPr lang="en-ZA" dirty="0"/>
              <a:t>Connecting to Excel Data</a:t>
            </a:r>
          </a:p>
        </p:txBody>
      </p:sp>
      <p:sp>
        <p:nvSpPr>
          <p:cNvPr id="3" name="Content Placeholder 2">
            <a:extLst>
              <a:ext uri="{FF2B5EF4-FFF2-40B4-BE49-F238E27FC236}">
                <a16:creationId xmlns:a16="http://schemas.microsoft.com/office/drawing/2014/main" id="{4914AAB6-C420-4359-B535-DBBBCC0ED2B7}"/>
              </a:ext>
            </a:extLst>
          </p:cNvPr>
          <p:cNvSpPr>
            <a:spLocks noGrp="1"/>
          </p:cNvSpPr>
          <p:nvPr>
            <p:ph idx="1"/>
          </p:nvPr>
        </p:nvSpPr>
        <p:spPr>
          <a:xfrm>
            <a:off x="838200" y="1825625"/>
            <a:ext cx="4775791" cy="4351338"/>
          </a:xfrm>
        </p:spPr>
        <p:txBody>
          <a:bodyPr>
            <a:normAutofit fontScale="85000" lnSpcReduction="20000"/>
          </a:bodyPr>
          <a:lstStyle/>
          <a:p>
            <a:r>
              <a:rPr lang="en-US" dirty="0"/>
              <a:t>The second type of Excel object recognized by Power BI is a table</a:t>
            </a:r>
          </a:p>
          <a:p>
            <a:r>
              <a:rPr lang="en-US" dirty="0"/>
              <a:t>Four ways to create a table in Excel: </a:t>
            </a:r>
          </a:p>
          <a:p>
            <a:pPr marL="971550" lvl="1" indent="-514350">
              <a:buFont typeface="+mj-lt"/>
              <a:buAutoNum type="arabicPeriod"/>
            </a:pPr>
            <a:r>
              <a:rPr lang="en-US" dirty="0">
                <a:solidFill>
                  <a:srgbClr val="FF0000"/>
                </a:solidFill>
              </a:rPr>
              <a:t>Home &gt; Format as Table, </a:t>
            </a:r>
          </a:p>
          <a:p>
            <a:pPr marL="971550" lvl="1" indent="-514350">
              <a:buFont typeface="+mj-lt"/>
              <a:buAutoNum type="arabicPeriod"/>
            </a:pPr>
            <a:r>
              <a:rPr lang="en-US" dirty="0">
                <a:solidFill>
                  <a:srgbClr val="FF0000"/>
                </a:solidFill>
              </a:rPr>
              <a:t>Insert &gt; Table, </a:t>
            </a:r>
          </a:p>
          <a:p>
            <a:pPr marL="971550" lvl="1" indent="-514350">
              <a:buFont typeface="+mj-lt"/>
              <a:buAutoNum type="arabicPeriod"/>
            </a:pPr>
            <a:r>
              <a:rPr lang="en-US" dirty="0">
                <a:solidFill>
                  <a:srgbClr val="FF0000"/>
                </a:solidFill>
              </a:rPr>
              <a:t>Control-T</a:t>
            </a:r>
          </a:p>
          <a:p>
            <a:pPr marL="971550" lvl="1" indent="-514350">
              <a:buFont typeface="+mj-lt"/>
              <a:buAutoNum type="arabicPeriod"/>
            </a:pPr>
            <a:r>
              <a:rPr lang="en-US" dirty="0">
                <a:solidFill>
                  <a:srgbClr val="FF0000"/>
                </a:solidFill>
              </a:rPr>
              <a:t>Control-L. </a:t>
            </a:r>
          </a:p>
          <a:p>
            <a:r>
              <a:rPr lang="en-US" dirty="0"/>
              <a:t>When the Create Table dialog appears, make sure the checkbox next to the option My table has headers is activated.</a:t>
            </a:r>
          </a:p>
          <a:p>
            <a:r>
              <a:rPr lang="en-US" dirty="0"/>
              <a:t>To name the table, use </a:t>
            </a:r>
            <a:r>
              <a:rPr lang="en-US" dirty="0">
                <a:solidFill>
                  <a:srgbClr val="FF0000"/>
                </a:solidFill>
              </a:rPr>
              <a:t>Table Tools &gt; Design &gt; Table Name.</a:t>
            </a:r>
            <a:endParaRPr lang="en-ZA" dirty="0">
              <a:solidFill>
                <a:srgbClr val="FF0000"/>
              </a:solidFill>
            </a:endParaRPr>
          </a:p>
        </p:txBody>
      </p:sp>
      <p:pic>
        <p:nvPicPr>
          <p:cNvPr id="5" name="Picture 4">
            <a:extLst>
              <a:ext uri="{FF2B5EF4-FFF2-40B4-BE49-F238E27FC236}">
                <a16:creationId xmlns:a16="http://schemas.microsoft.com/office/drawing/2014/main" id="{9C53EA35-77A0-44B6-BD42-8D28245787A4}"/>
              </a:ext>
            </a:extLst>
          </p:cNvPr>
          <p:cNvPicPr>
            <a:picLocks noChangeAspect="1"/>
          </p:cNvPicPr>
          <p:nvPr/>
        </p:nvPicPr>
        <p:blipFill>
          <a:blip r:embed="rId2"/>
          <a:stretch>
            <a:fillRect/>
          </a:stretch>
        </p:blipFill>
        <p:spPr>
          <a:xfrm>
            <a:off x="5650731" y="1884103"/>
            <a:ext cx="6341905" cy="3347115"/>
          </a:xfrm>
          <a:prstGeom prst="rect">
            <a:avLst/>
          </a:prstGeom>
        </p:spPr>
      </p:pic>
    </p:spTree>
    <p:extLst>
      <p:ext uri="{BB962C8B-B14F-4D97-AF65-F5344CB8AC3E}">
        <p14:creationId xmlns:p14="http://schemas.microsoft.com/office/powerpoint/2010/main" val="1450030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5E710-9E8F-4286-B5C8-3A002DD332C9}"/>
              </a:ext>
            </a:extLst>
          </p:cNvPr>
          <p:cNvSpPr>
            <a:spLocks noGrp="1"/>
          </p:cNvSpPr>
          <p:nvPr>
            <p:ph type="title"/>
          </p:nvPr>
        </p:nvSpPr>
        <p:spPr/>
        <p:txBody>
          <a:bodyPr/>
          <a:lstStyle/>
          <a:p>
            <a:r>
              <a:rPr lang="en-ZA" dirty="0"/>
              <a:t>Connecting to Excel Data</a:t>
            </a:r>
          </a:p>
        </p:txBody>
      </p:sp>
      <p:sp>
        <p:nvSpPr>
          <p:cNvPr id="3" name="Content Placeholder 2">
            <a:extLst>
              <a:ext uri="{FF2B5EF4-FFF2-40B4-BE49-F238E27FC236}">
                <a16:creationId xmlns:a16="http://schemas.microsoft.com/office/drawing/2014/main" id="{FBF4E910-95D7-47FD-B1E6-5B72DB7E2F00}"/>
              </a:ext>
            </a:extLst>
          </p:cNvPr>
          <p:cNvSpPr>
            <a:spLocks noGrp="1"/>
          </p:cNvSpPr>
          <p:nvPr>
            <p:ph idx="1"/>
          </p:nvPr>
        </p:nvSpPr>
        <p:spPr>
          <a:xfrm>
            <a:off x="838200" y="1825625"/>
            <a:ext cx="11059633" cy="4351338"/>
          </a:xfrm>
        </p:spPr>
        <p:txBody>
          <a:bodyPr>
            <a:normAutofit fontScale="85000" lnSpcReduction="20000"/>
          </a:bodyPr>
          <a:lstStyle/>
          <a:p>
            <a:r>
              <a:rPr lang="en-US" dirty="0"/>
              <a:t>Tables are very much the preferred format when importing Excel data into Power BI. So, if you’re optimizing Excel data for Power BI, you should definitely consider converting the data into the table. </a:t>
            </a:r>
          </a:p>
          <a:p>
            <a:r>
              <a:rPr lang="en-US" dirty="0"/>
              <a:t>Create another copy of the “Expenses” worksheet (using Control-drag) and look at the third Excel object which Power BI recognizes: a named range. </a:t>
            </a:r>
          </a:p>
          <a:p>
            <a:r>
              <a:rPr lang="en-US" dirty="0"/>
              <a:t>create a named range which points to the entire dataset contained in your copied “Expenses (3)” worksheet.</a:t>
            </a:r>
          </a:p>
          <a:p>
            <a:r>
              <a:rPr lang="en-US" dirty="0"/>
              <a:t>Select all the data and then enter the name “</a:t>
            </a:r>
            <a:r>
              <a:rPr lang="en-US" dirty="0" err="1"/>
              <a:t>Named_Range</a:t>
            </a:r>
            <a:r>
              <a:rPr lang="en-US" dirty="0"/>
              <a:t>” in the name box in the top left of the screen, parallel with the formula bar. </a:t>
            </a:r>
          </a:p>
          <a:p>
            <a:r>
              <a:rPr lang="en-US" dirty="0"/>
              <a:t>Three types of object which Power BI Desktop will </a:t>
            </a:r>
            <a:r>
              <a:rPr lang="en-US" dirty="0" err="1"/>
              <a:t>recognise</a:t>
            </a:r>
            <a:r>
              <a:rPr lang="en-US" dirty="0"/>
              <a:t>: </a:t>
            </a:r>
          </a:p>
          <a:p>
            <a:pPr marL="971550" lvl="1" indent="-514350">
              <a:buFont typeface="+mj-lt"/>
              <a:buAutoNum type="arabicPeriod"/>
            </a:pPr>
            <a:r>
              <a:rPr lang="en-US" dirty="0">
                <a:solidFill>
                  <a:srgbClr val="FF0000"/>
                </a:solidFill>
              </a:rPr>
              <a:t>ordinary worksheet data, </a:t>
            </a:r>
          </a:p>
          <a:p>
            <a:pPr marL="971550" lvl="1" indent="-514350">
              <a:buFont typeface="+mj-lt"/>
              <a:buAutoNum type="arabicPeriod"/>
            </a:pPr>
            <a:r>
              <a:rPr lang="en-US" dirty="0">
                <a:solidFill>
                  <a:srgbClr val="FF0000"/>
                </a:solidFill>
              </a:rPr>
              <a:t>Excel tables </a:t>
            </a:r>
          </a:p>
          <a:p>
            <a:pPr marL="971550" lvl="1" indent="-514350">
              <a:buFont typeface="+mj-lt"/>
              <a:buAutoNum type="arabicPeriod"/>
            </a:pPr>
            <a:r>
              <a:rPr lang="en-US" dirty="0">
                <a:solidFill>
                  <a:srgbClr val="FF0000"/>
                </a:solidFill>
              </a:rPr>
              <a:t> named ranges</a:t>
            </a:r>
            <a:endParaRPr lang="en-ZA" dirty="0">
              <a:solidFill>
                <a:srgbClr val="FF0000"/>
              </a:solidFill>
            </a:endParaRPr>
          </a:p>
        </p:txBody>
      </p:sp>
    </p:spTree>
    <p:extLst>
      <p:ext uri="{BB962C8B-B14F-4D97-AF65-F5344CB8AC3E}">
        <p14:creationId xmlns:p14="http://schemas.microsoft.com/office/powerpoint/2010/main" val="914007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69A24-4707-4C0B-AA9C-AD12AD442F1B}"/>
              </a:ext>
            </a:extLst>
          </p:cNvPr>
          <p:cNvSpPr>
            <a:spLocks noGrp="1"/>
          </p:cNvSpPr>
          <p:nvPr>
            <p:ph type="title"/>
          </p:nvPr>
        </p:nvSpPr>
        <p:spPr/>
        <p:txBody>
          <a:bodyPr/>
          <a:lstStyle/>
          <a:p>
            <a:r>
              <a:rPr lang="en-US" dirty="0"/>
              <a:t>Importing Excel Objects into Power BI</a:t>
            </a:r>
            <a:endParaRPr lang="en-ZA" dirty="0"/>
          </a:p>
        </p:txBody>
      </p:sp>
      <p:sp>
        <p:nvSpPr>
          <p:cNvPr id="3" name="Content Placeholder 2">
            <a:extLst>
              <a:ext uri="{FF2B5EF4-FFF2-40B4-BE49-F238E27FC236}">
                <a16:creationId xmlns:a16="http://schemas.microsoft.com/office/drawing/2014/main" id="{F3D4ECB0-AB68-4616-B924-360CDCC4F7F2}"/>
              </a:ext>
            </a:extLst>
          </p:cNvPr>
          <p:cNvSpPr>
            <a:spLocks noGrp="1"/>
          </p:cNvSpPr>
          <p:nvPr>
            <p:ph idx="1"/>
          </p:nvPr>
        </p:nvSpPr>
        <p:spPr>
          <a:xfrm>
            <a:off x="838200" y="1825625"/>
            <a:ext cx="4024421" cy="4351338"/>
          </a:xfrm>
        </p:spPr>
        <p:txBody>
          <a:bodyPr>
            <a:normAutofit fontScale="70000" lnSpcReduction="20000"/>
          </a:bodyPr>
          <a:lstStyle/>
          <a:p>
            <a:r>
              <a:rPr lang="en-US" dirty="0"/>
              <a:t>To import the data, we choose </a:t>
            </a:r>
            <a:r>
              <a:rPr lang="en-US" dirty="0">
                <a:solidFill>
                  <a:srgbClr val="FF0000"/>
                </a:solidFill>
              </a:rPr>
              <a:t>Home &gt; Get Data &gt; Excel; </a:t>
            </a:r>
            <a:r>
              <a:rPr lang="en-US" dirty="0"/>
              <a:t>and then double-click on </a:t>
            </a:r>
            <a:r>
              <a:rPr lang="en-US" dirty="0">
                <a:solidFill>
                  <a:srgbClr val="FF0000"/>
                </a:solidFill>
              </a:rPr>
              <a:t>“Excel objects.xlsx”.</a:t>
            </a:r>
          </a:p>
          <a:p>
            <a:r>
              <a:rPr lang="en-US" dirty="0"/>
              <a:t>Power BI recognizes six objects in total: </a:t>
            </a:r>
          </a:p>
          <a:p>
            <a:pPr marL="514350" indent="-514350">
              <a:buFont typeface="+mj-lt"/>
              <a:buAutoNum type="arabicPeriod"/>
            </a:pPr>
            <a:r>
              <a:rPr lang="en-US" dirty="0"/>
              <a:t>the two tables named “</a:t>
            </a:r>
            <a:r>
              <a:rPr lang="en-US" i="1" dirty="0"/>
              <a:t>Table3</a:t>
            </a:r>
            <a:r>
              <a:rPr lang="en-US" dirty="0"/>
              <a:t>” and “</a:t>
            </a:r>
            <a:r>
              <a:rPr lang="en-US" i="1" dirty="0" err="1"/>
              <a:t>Expenses_Table</a:t>
            </a:r>
            <a:r>
              <a:rPr lang="en-US" dirty="0"/>
              <a:t>”, </a:t>
            </a:r>
          </a:p>
          <a:p>
            <a:pPr marL="514350" indent="-514350">
              <a:buFont typeface="+mj-lt"/>
              <a:buAutoNum type="arabicPeriod"/>
            </a:pPr>
            <a:r>
              <a:rPr lang="en-US" dirty="0"/>
              <a:t>the named range “</a:t>
            </a:r>
            <a:r>
              <a:rPr lang="en-US" i="1" dirty="0" err="1"/>
              <a:t>Expenses_Named_Range</a:t>
            </a:r>
            <a:r>
              <a:rPr lang="en-US" dirty="0"/>
              <a:t>”</a:t>
            </a:r>
          </a:p>
          <a:p>
            <a:pPr marL="514350" indent="-514350">
              <a:buFont typeface="+mj-lt"/>
              <a:buAutoNum type="arabicPeriod"/>
            </a:pPr>
            <a:r>
              <a:rPr lang="en-US" dirty="0"/>
              <a:t> the three worksheets (“</a:t>
            </a:r>
            <a:r>
              <a:rPr lang="en-US" i="1" dirty="0"/>
              <a:t>Expenses Worksheet</a:t>
            </a:r>
            <a:r>
              <a:rPr lang="en-US" dirty="0"/>
              <a:t>”, “</a:t>
            </a:r>
            <a:r>
              <a:rPr lang="en-US" i="1" dirty="0"/>
              <a:t>Expenses Table Worksheet</a:t>
            </a:r>
            <a:r>
              <a:rPr lang="en-US" dirty="0"/>
              <a:t>” and “</a:t>
            </a:r>
            <a:r>
              <a:rPr lang="en-US" i="1" dirty="0"/>
              <a:t>Expenses Range Worksheet</a:t>
            </a:r>
            <a:r>
              <a:rPr lang="en-US" dirty="0"/>
              <a:t>”).</a:t>
            </a:r>
            <a:endParaRPr lang="en-ZA" dirty="0"/>
          </a:p>
        </p:txBody>
      </p:sp>
      <p:pic>
        <p:nvPicPr>
          <p:cNvPr id="5" name="Picture 4">
            <a:extLst>
              <a:ext uri="{FF2B5EF4-FFF2-40B4-BE49-F238E27FC236}">
                <a16:creationId xmlns:a16="http://schemas.microsoft.com/office/drawing/2014/main" id="{E69FE292-E0FE-42AB-BC49-213592B6A86B}"/>
              </a:ext>
            </a:extLst>
          </p:cNvPr>
          <p:cNvPicPr>
            <a:picLocks noChangeAspect="1"/>
          </p:cNvPicPr>
          <p:nvPr/>
        </p:nvPicPr>
        <p:blipFill>
          <a:blip r:embed="rId2"/>
          <a:stretch>
            <a:fillRect/>
          </a:stretch>
        </p:blipFill>
        <p:spPr>
          <a:xfrm>
            <a:off x="4862621" y="1825625"/>
            <a:ext cx="7163985" cy="4029741"/>
          </a:xfrm>
          <a:prstGeom prst="rect">
            <a:avLst/>
          </a:prstGeom>
        </p:spPr>
      </p:pic>
    </p:spTree>
    <p:extLst>
      <p:ext uri="{BB962C8B-B14F-4D97-AF65-F5344CB8AC3E}">
        <p14:creationId xmlns:p14="http://schemas.microsoft.com/office/powerpoint/2010/main" val="17720127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31A51-9859-4822-B29F-40E796A33B2F}"/>
              </a:ext>
            </a:extLst>
          </p:cNvPr>
          <p:cNvSpPr>
            <a:spLocks noGrp="1"/>
          </p:cNvSpPr>
          <p:nvPr>
            <p:ph type="title"/>
          </p:nvPr>
        </p:nvSpPr>
        <p:spPr/>
        <p:txBody>
          <a:bodyPr/>
          <a:lstStyle/>
          <a:p>
            <a:r>
              <a:rPr lang="en-ZA" dirty="0"/>
              <a:t>Connecting to Excel Data</a:t>
            </a:r>
          </a:p>
        </p:txBody>
      </p:sp>
      <p:sp>
        <p:nvSpPr>
          <p:cNvPr id="3" name="Content Placeholder 2">
            <a:extLst>
              <a:ext uri="{FF2B5EF4-FFF2-40B4-BE49-F238E27FC236}">
                <a16:creationId xmlns:a16="http://schemas.microsoft.com/office/drawing/2014/main" id="{6593BAA2-D340-4179-811A-D28D859C9CAC}"/>
              </a:ext>
            </a:extLst>
          </p:cNvPr>
          <p:cNvSpPr>
            <a:spLocks noGrp="1"/>
          </p:cNvSpPr>
          <p:nvPr>
            <p:ph idx="1"/>
          </p:nvPr>
        </p:nvSpPr>
        <p:spPr>
          <a:xfrm>
            <a:off x="242776" y="1843715"/>
            <a:ext cx="4403651" cy="4351338"/>
          </a:xfrm>
        </p:spPr>
        <p:txBody>
          <a:bodyPr>
            <a:normAutofit fontScale="85000" lnSpcReduction="20000"/>
          </a:bodyPr>
          <a:lstStyle/>
          <a:p>
            <a:r>
              <a:rPr lang="en-ZA" dirty="0"/>
              <a:t>Recognizing the Icons</a:t>
            </a:r>
          </a:p>
          <a:p>
            <a:r>
              <a:rPr lang="en-US" dirty="0"/>
              <a:t>Different icons which are used to indicate tables, worksheets and named ranges:</a:t>
            </a:r>
          </a:p>
          <a:p>
            <a:pPr marL="971550" lvl="1" indent="-514350">
              <a:buFont typeface="+mj-lt"/>
              <a:buAutoNum type="arabicPeriod"/>
            </a:pPr>
            <a:r>
              <a:rPr lang="en-US" dirty="0"/>
              <a:t>The table icon has a blue bar at the top.</a:t>
            </a:r>
          </a:p>
          <a:p>
            <a:pPr marL="971550" lvl="1" indent="-514350">
              <a:buFont typeface="+mj-lt"/>
              <a:buAutoNum type="arabicPeriod"/>
            </a:pPr>
            <a:r>
              <a:rPr lang="en-US" dirty="0"/>
              <a:t>The worksheet icon has tiny sheet tabs in the bottom left.</a:t>
            </a:r>
          </a:p>
          <a:p>
            <a:pPr marL="971550" lvl="1" indent="-514350">
              <a:buFont typeface="+mj-lt"/>
              <a:buAutoNum type="arabicPeriod"/>
            </a:pPr>
            <a:r>
              <a:rPr lang="en-US" dirty="0"/>
              <a:t>The named range icon has a light blue shading in the middle of the icon.</a:t>
            </a:r>
          </a:p>
          <a:p>
            <a:pPr marL="457200" lvl="1" indent="0">
              <a:buNone/>
            </a:pPr>
            <a:r>
              <a:rPr lang="en-US" dirty="0"/>
              <a:t>Import all three types of Excel object, activate the checkboxes next to </a:t>
            </a:r>
            <a:r>
              <a:rPr lang="en-US" dirty="0" err="1"/>
              <a:t>Expenses_Table</a:t>
            </a:r>
            <a:r>
              <a:rPr lang="en-US" dirty="0"/>
              <a:t>, Expenses and </a:t>
            </a:r>
            <a:r>
              <a:rPr lang="en-US" dirty="0" err="1"/>
              <a:t>Named_Range</a:t>
            </a:r>
            <a:r>
              <a:rPr lang="en-US" dirty="0"/>
              <a:t>, then click the Edit button.</a:t>
            </a:r>
            <a:endParaRPr lang="en-ZA" dirty="0"/>
          </a:p>
        </p:txBody>
      </p:sp>
      <p:pic>
        <p:nvPicPr>
          <p:cNvPr id="5" name="Picture 4">
            <a:extLst>
              <a:ext uri="{FF2B5EF4-FFF2-40B4-BE49-F238E27FC236}">
                <a16:creationId xmlns:a16="http://schemas.microsoft.com/office/drawing/2014/main" id="{AE59261C-E6A5-4C86-9F38-279D794C42A9}"/>
              </a:ext>
            </a:extLst>
          </p:cNvPr>
          <p:cNvPicPr>
            <a:picLocks noChangeAspect="1"/>
          </p:cNvPicPr>
          <p:nvPr/>
        </p:nvPicPr>
        <p:blipFill>
          <a:blip r:embed="rId2"/>
          <a:stretch>
            <a:fillRect/>
          </a:stretch>
        </p:blipFill>
        <p:spPr>
          <a:xfrm>
            <a:off x="5029199" y="1825625"/>
            <a:ext cx="7056213" cy="3969119"/>
          </a:xfrm>
          <a:prstGeom prst="rect">
            <a:avLst/>
          </a:prstGeom>
        </p:spPr>
      </p:pic>
    </p:spTree>
    <p:extLst>
      <p:ext uri="{BB962C8B-B14F-4D97-AF65-F5344CB8AC3E}">
        <p14:creationId xmlns:p14="http://schemas.microsoft.com/office/powerpoint/2010/main" val="2370456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642DD-1F66-4C44-94B2-205FA942D6F6}"/>
              </a:ext>
            </a:extLst>
          </p:cNvPr>
          <p:cNvSpPr>
            <a:spLocks noGrp="1"/>
          </p:cNvSpPr>
          <p:nvPr>
            <p:ph type="title"/>
          </p:nvPr>
        </p:nvSpPr>
        <p:spPr>
          <a:xfrm>
            <a:off x="926977" y="2673319"/>
            <a:ext cx="10515600" cy="1325563"/>
          </a:xfrm>
        </p:spPr>
        <p:txBody>
          <a:bodyPr>
            <a:normAutofit/>
          </a:bodyPr>
          <a:lstStyle/>
          <a:p>
            <a:pPr algn="ctr"/>
            <a:r>
              <a:rPr lang="en-US" dirty="0"/>
              <a:t>Connecting to Data Sources</a:t>
            </a:r>
            <a:br>
              <a:rPr lang="en-US" dirty="0"/>
            </a:br>
            <a:endParaRPr lang="en-ZA" dirty="0"/>
          </a:p>
        </p:txBody>
      </p:sp>
    </p:spTree>
    <p:extLst>
      <p:ext uri="{BB962C8B-B14F-4D97-AF65-F5344CB8AC3E}">
        <p14:creationId xmlns:p14="http://schemas.microsoft.com/office/powerpoint/2010/main" val="2153127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5398C-60A7-4AE0-B98F-37ECE1247F5D}"/>
              </a:ext>
            </a:extLst>
          </p:cNvPr>
          <p:cNvSpPr>
            <a:spLocks noGrp="1"/>
          </p:cNvSpPr>
          <p:nvPr>
            <p:ph type="title"/>
          </p:nvPr>
        </p:nvSpPr>
        <p:spPr/>
        <p:txBody>
          <a:bodyPr/>
          <a:lstStyle/>
          <a:p>
            <a:r>
              <a:rPr lang="en-ZA" dirty="0"/>
              <a:t>Connecting to the Folder</a:t>
            </a:r>
          </a:p>
        </p:txBody>
      </p:sp>
      <p:sp>
        <p:nvSpPr>
          <p:cNvPr id="3" name="Content Placeholder 2">
            <a:extLst>
              <a:ext uri="{FF2B5EF4-FFF2-40B4-BE49-F238E27FC236}">
                <a16:creationId xmlns:a16="http://schemas.microsoft.com/office/drawing/2014/main" id="{B1EC0EF4-E8C9-494D-966F-C8C8C1BE627C}"/>
              </a:ext>
            </a:extLst>
          </p:cNvPr>
          <p:cNvSpPr>
            <a:spLocks noGrp="1"/>
          </p:cNvSpPr>
          <p:nvPr>
            <p:ph idx="1"/>
          </p:nvPr>
        </p:nvSpPr>
        <p:spPr/>
        <p:txBody>
          <a:bodyPr/>
          <a:lstStyle/>
          <a:p>
            <a:r>
              <a:rPr lang="en-US" dirty="0"/>
              <a:t>It is possible to use </a:t>
            </a:r>
            <a:r>
              <a:rPr lang="en-US" b="1" dirty="0"/>
              <a:t>Power Query </a:t>
            </a:r>
            <a:r>
              <a:rPr lang="en-US" dirty="0"/>
              <a:t>to combine multiple files with the same schema stored in a single folder into one table. </a:t>
            </a:r>
          </a:p>
          <a:p>
            <a:r>
              <a:rPr lang="en-US" dirty="0"/>
              <a:t>For example, each month you want to combine budget workbooks from multiple departments, where the columns are the same, but the number of rows and values differ in each workbook.</a:t>
            </a:r>
          </a:p>
          <a:p>
            <a:r>
              <a:rPr lang="en-US" dirty="0"/>
              <a:t>Each file should have the same schema with consistent column headers, data types, and number of columns. </a:t>
            </a:r>
          </a:p>
          <a:p>
            <a:r>
              <a:rPr lang="en-US" b="1" dirty="0"/>
              <a:t>Power Query </a:t>
            </a:r>
            <a:r>
              <a:rPr lang="en-US" dirty="0"/>
              <a:t>automatically creates queries to consolidate the data from each file into a worksheet.</a:t>
            </a:r>
          </a:p>
          <a:p>
            <a:endParaRPr lang="en-ZA" dirty="0">
              <a:solidFill>
                <a:srgbClr val="FF0000"/>
              </a:solidFill>
            </a:endParaRPr>
          </a:p>
        </p:txBody>
      </p:sp>
    </p:spTree>
    <p:extLst>
      <p:ext uri="{BB962C8B-B14F-4D97-AF65-F5344CB8AC3E}">
        <p14:creationId xmlns:p14="http://schemas.microsoft.com/office/powerpoint/2010/main" val="1665959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5398C-60A7-4AE0-B98F-37ECE1247F5D}"/>
              </a:ext>
            </a:extLst>
          </p:cNvPr>
          <p:cNvSpPr>
            <a:spLocks noGrp="1"/>
          </p:cNvSpPr>
          <p:nvPr>
            <p:ph type="title"/>
          </p:nvPr>
        </p:nvSpPr>
        <p:spPr/>
        <p:txBody>
          <a:bodyPr/>
          <a:lstStyle/>
          <a:p>
            <a:r>
              <a:rPr lang="en-ZA" dirty="0"/>
              <a:t>Connecting to the Folder</a:t>
            </a:r>
          </a:p>
        </p:txBody>
      </p:sp>
      <p:sp>
        <p:nvSpPr>
          <p:cNvPr id="3" name="Content Placeholder 2">
            <a:extLst>
              <a:ext uri="{FF2B5EF4-FFF2-40B4-BE49-F238E27FC236}">
                <a16:creationId xmlns:a16="http://schemas.microsoft.com/office/drawing/2014/main" id="{B1EC0EF4-E8C9-494D-966F-C8C8C1BE627C}"/>
              </a:ext>
            </a:extLst>
          </p:cNvPr>
          <p:cNvSpPr>
            <a:spLocks noGrp="1"/>
          </p:cNvSpPr>
          <p:nvPr>
            <p:ph idx="1"/>
          </p:nvPr>
        </p:nvSpPr>
        <p:spPr>
          <a:xfrm>
            <a:off x="838200" y="1825625"/>
            <a:ext cx="4839586" cy="4351338"/>
          </a:xfrm>
        </p:spPr>
        <p:txBody>
          <a:bodyPr/>
          <a:lstStyle/>
          <a:p>
            <a:r>
              <a:rPr lang="en-US" dirty="0"/>
              <a:t>Open Power BI Desktop; and, in a blank file, click on </a:t>
            </a:r>
            <a:r>
              <a:rPr lang="en-US" dirty="0">
                <a:solidFill>
                  <a:srgbClr val="FF0000"/>
                </a:solidFill>
              </a:rPr>
              <a:t>Get Data &gt; More &gt; Folder.</a:t>
            </a:r>
          </a:p>
          <a:p>
            <a:r>
              <a:rPr lang="en-US" dirty="0"/>
              <a:t>click the Browse button and specify the path to the “All Data” folder.</a:t>
            </a:r>
          </a:p>
          <a:p>
            <a:r>
              <a:rPr lang="en-US" dirty="0"/>
              <a:t>When you click OK, the Navigator displays a list of all the files which have been found in the specified folder</a:t>
            </a:r>
          </a:p>
          <a:p>
            <a:endParaRPr lang="en-ZA" dirty="0">
              <a:solidFill>
                <a:srgbClr val="FF0000"/>
              </a:solidFill>
            </a:endParaRPr>
          </a:p>
        </p:txBody>
      </p:sp>
      <p:pic>
        <p:nvPicPr>
          <p:cNvPr id="5" name="Picture 4">
            <a:extLst>
              <a:ext uri="{FF2B5EF4-FFF2-40B4-BE49-F238E27FC236}">
                <a16:creationId xmlns:a16="http://schemas.microsoft.com/office/drawing/2014/main" id="{337F78DB-C4F7-4C43-8ED1-D4C917C8FAD7}"/>
              </a:ext>
            </a:extLst>
          </p:cNvPr>
          <p:cNvPicPr>
            <a:picLocks noChangeAspect="1"/>
          </p:cNvPicPr>
          <p:nvPr/>
        </p:nvPicPr>
        <p:blipFill>
          <a:blip r:embed="rId2"/>
          <a:stretch>
            <a:fillRect/>
          </a:stretch>
        </p:blipFill>
        <p:spPr>
          <a:xfrm>
            <a:off x="5405333" y="1690687"/>
            <a:ext cx="6700064" cy="2168931"/>
          </a:xfrm>
          <a:prstGeom prst="rect">
            <a:avLst/>
          </a:prstGeom>
        </p:spPr>
      </p:pic>
    </p:spTree>
    <p:extLst>
      <p:ext uri="{BB962C8B-B14F-4D97-AF65-F5344CB8AC3E}">
        <p14:creationId xmlns:p14="http://schemas.microsoft.com/office/powerpoint/2010/main" val="1596189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4AD22-0C89-4E03-8736-CF28A837A673}"/>
              </a:ext>
            </a:extLst>
          </p:cNvPr>
          <p:cNvSpPr>
            <a:spLocks noGrp="1"/>
          </p:cNvSpPr>
          <p:nvPr>
            <p:ph type="title"/>
          </p:nvPr>
        </p:nvSpPr>
        <p:spPr/>
        <p:txBody>
          <a:bodyPr/>
          <a:lstStyle/>
          <a:p>
            <a:r>
              <a:rPr lang="en-ZA" dirty="0"/>
              <a:t>Connecting to the Folder</a:t>
            </a:r>
          </a:p>
        </p:txBody>
      </p:sp>
      <p:sp>
        <p:nvSpPr>
          <p:cNvPr id="3" name="Content Placeholder 2">
            <a:extLst>
              <a:ext uri="{FF2B5EF4-FFF2-40B4-BE49-F238E27FC236}">
                <a16:creationId xmlns:a16="http://schemas.microsoft.com/office/drawing/2014/main" id="{F26A76D2-E189-4A10-A3B8-7F61F3C279BF}"/>
              </a:ext>
            </a:extLst>
          </p:cNvPr>
          <p:cNvSpPr>
            <a:spLocks noGrp="1"/>
          </p:cNvSpPr>
          <p:nvPr>
            <p:ph idx="1"/>
          </p:nvPr>
        </p:nvSpPr>
        <p:spPr>
          <a:xfrm>
            <a:off x="838200" y="1825625"/>
            <a:ext cx="4754526" cy="4351338"/>
          </a:xfrm>
        </p:spPr>
        <p:txBody>
          <a:bodyPr>
            <a:normAutofit fontScale="92500" lnSpcReduction="10000"/>
          </a:bodyPr>
          <a:lstStyle/>
          <a:p>
            <a:r>
              <a:rPr lang="en-US" dirty="0"/>
              <a:t>At the bottom of the Navigator screen, </a:t>
            </a:r>
            <a:r>
              <a:rPr lang="en-US" dirty="0">
                <a:solidFill>
                  <a:srgbClr val="FF0000"/>
                </a:solidFill>
              </a:rPr>
              <a:t>click the Combine </a:t>
            </a:r>
            <a:r>
              <a:rPr lang="en-US" dirty="0"/>
              <a:t>button to reveal a drop-down menu containing two options: </a:t>
            </a:r>
            <a:r>
              <a:rPr lang="en-US" dirty="0">
                <a:solidFill>
                  <a:srgbClr val="FF0000"/>
                </a:solidFill>
              </a:rPr>
              <a:t>Combine and Transform </a:t>
            </a:r>
          </a:p>
          <a:p>
            <a:r>
              <a:rPr lang="en-US" dirty="0"/>
              <a:t>and </a:t>
            </a:r>
            <a:r>
              <a:rPr lang="en-US" dirty="0">
                <a:solidFill>
                  <a:srgbClr val="FF0000"/>
                </a:solidFill>
              </a:rPr>
              <a:t>Combine and Load </a:t>
            </a:r>
            <a:r>
              <a:rPr lang="en-US" dirty="0"/>
              <a:t>(which will load the data straight into the data model). </a:t>
            </a:r>
          </a:p>
          <a:p>
            <a:r>
              <a:rPr lang="en-US" dirty="0"/>
              <a:t>choose </a:t>
            </a:r>
            <a:r>
              <a:rPr lang="en-US" dirty="0">
                <a:solidFill>
                  <a:srgbClr val="FF0000"/>
                </a:solidFill>
              </a:rPr>
              <a:t>Combine </a:t>
            </a:r>
            <a:r>
              <a:rPr lang="en-US">
                <a:solidFill>
                  <a:srgbClr val="FF0000"/>
                </a:solidFill>
              </a:rPr>
              <a:t>and Transform.</a:t>
            </a:r>
            <a:endParaRPr lang="en-US" dirty="0">
              <a:solidFill>
                <a:srgbClr val="FF0000"/>
              </a:solidFill>
            </a:endParaRPr>
          </a:p>
          <a:p>
            <a:r>
              <a:rPr lang="en-US" dirty="0"/>
              <a:t>click OK, to go to the Query Editor</a:t>
            </a:r>
            <a:endParaRPr lang="en-ZA" dirty="0"/>
          </a:p>
        </p:txBody>
      </p:sp>
      <p:pic>
        <p:nvPicPr>
          <p:cNvPr id="5" name="Picture 4">
            <a:extLst>
              <a:ext uri="{FF2B5EF4-FFF2-40B4-BE49-F238E27FC236}">
                <a16:creationId xmlns:a16="http://schemas.microsoft.com/office/drawing/2014/main" id="{1B74C891-E154-4B9E-BD8A-DC7ECC5B318C}"/>
              </a:ext>
            </a:extLst>
          </p:cNvPr>
          <p:cNvPicPr>
            <a:picLocks noChangeAspect="1"/>
          </p:cNvPicPr>
          <p:nvPr/>
        </p:nvPicPr>
        <p:blipFill>
          <a:blip r:embed="rId2"/>
          <a:stretch>
            <a:fillRect/>
          </a:stretch>
        </p:blipFill>
        <p:spPr>
          <a:xfrm>
            <a:off x="5401340" y="2356889"/>
            <a:ext cx="6134986" cy="2013092"/>
          </a:xfrm>
          <a:prstGeom prst="rect">
            <a:avLst/>
          </a:prstGeom>
        </p:spPr>
      </p:pic>
    </p:spTree>
    <p:extLst>
      <p:ext uri="{BB962C8B-B14F-4D97-AF65-F5344CB8AC3E}">
        <p14:creationId xmlns:p14="http://schemas.microsoft.com/office/powerpoint/2010/main" val="23889115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5ABA6-6E17-431B-AEFD-B24770E0D82D}"/>
              </a:ext>
            </a:extLst>
          </p:cNvPr>
          <p:cNvSpPr>
            <a:spLocks noGrp="1"/>
          </p:cNvSpPr>
          <p:nvPr>
            <p:ph type="title"/>
          </p:nvPr>
        </p:nvSpPr>
        <p:spPr/>
        <p:txBody>
          <a:bodyPr/>
          <a:lstStyle/>
          <a:p>
            <a:r>
              <a:rPr lang="en-ZA" dirty="0"/>
              <a:t>Connecting to the Folder</a:t>
            </a:r>
          </a:p>
        </p:txBody>
      </p:sp>
      <p:sp>
        <p:nvSpPr>
          <p:cNvPr id="3" name="Content Placeholder 2">
            <a:extLst>
              <a:ext uri="{FF2B5EF4-FFF2-40B4-BE49-F238E27FC236}">
                <a16:creationId xmlns:a16="http://schemas.microsoft.com/office/drawing/2014/main" id="{E721451E-B4D8-4F8E-8649-B320142EA6E6}"/>
              </a:ext>
            </a:extLst>
          </p:cNvPr>
          <p:cNvSpPr>
            <a:spLocks noGrp="1"/>
          </p:cNvSpPr>
          <p:nvPr>
            <p:ph idx="1"/>
          </p:nvPr>
        </p:nvSpPr>
        <p:spPr>
          <a:xfrm>
            <a:off x="838200" y="1825625"/>
            <a:ext cx="3967716" cy="4351338"/>
          </a:xfrm>
        </p:spPr>
        <p:txBody>
          <a:bodyPr/>
          <a:lstStyle/>
          <a:p>
            <a:r>
              <a:rPr lang="en-US" dirty="0"/>
              <a:t>The information is intact; and the Date Claimed and Amount columns have automatically been converted into date and decimal number</a:t>
            </a:r>
          </a:p>
          <a:p>
            <a:r>
              <a:rPr lang="en-US" dirty="0"/>
              <a:t>use the Change Type step.</a:t>
            </a:r>
            <a:endParaRPr lang="en-ZA" dirty="0"/>
          </a:p>
        </p:txBody>
      </p:sp>
      <p:pic>
        <p:nvPicPr>
          <p:cNvPr id="5" name="Picture 4">
            <a:extLst>
              <a:ext uri="{FF2B5EF4-FFF2-40B4-BE49-F238E27FC236}">
                <a16:creationId xmlns:a16="http://schemas.microsoft.com/office/drawing/2014/main" id="{10EBD9C1-D8BA-4C69-AD57-5A75E1BDFF12}"/>
              </a:ext>
            </a:extLst>
          </p:cNvPr>
          <p:cNvPicPr>
            <a:picLocks noChangeAspect="1"/>
          </p:cNvPicPr>
          <p:nvPr/>
        </p:nvPicPr>
        <p:blipFill>
          <a:blip r:embed="rId2"/>
          <a:stretch>
            <a:fillRect/>
          </a:stretch>
        </p:blipFill>
        <p:spPr>
          <a:xfrm>
            <a:off x="4694401" y="1825625"/>
            <a:ext cx="7428797" cy="3554449"/>
          </a:xfrm>
          <a:prstGeom prst="rect">
            <a:avLst/>
          </a:prstGeom>
        </p:spPr>
      </p:pic>
    </p:spTree>
    <p:extLst>
      <p:ext uri="{BB962C8B-B14F-4D97-AF65-F5344CB8AC3E}">
        <p14:creationId xmlns:p14="http://schemas.microsoft.com/office/powerpoint/2010/main" val="26458846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308D1-B094-49D6-AD97-AD0C8ED8A3BC}"/>
              </a:ext>
            </a:extLst>
          </p:cNvPr>
          <p:cNvSpPr>
            <a:spLocks noGrp="1"/>
          </p:cNvSpPr>
          <p:nvPr>
            <p:ph type="title"/>
          </p:nvPr>
        </p:nvSpPr>
        <p:spPr/>
        <p:txBody>
          <a:bodyPr/>
          <a:lstStyle/>
          <a:p>
            <a:r>
              <a:rPr lang="en-ZA" dirty="0"/>
              <a:t>Connecting to the Folder</a:t>
            </a:r>
          </a:p>
        </p:txBody>
      </p:sp>
      <p:sp>
        <p:nvSpPr>
          <p:cNvPr id="3" name="Content Placeholder 2">
            <a:extLst>
              <a:ext uri="{FF2B5EF4-FFF2-40B4-BE49-F238E27FC236}">
                <a16:creationId xmlns:a16="http://schemas.microsoft.com/office/drawing/2014/main" id="{782874F8-EA67-4B5C-A8F2-A1046526C2FC}"/>
              </a:ext>
            </a:extLst>
          </p:cNvPr>
          <p:cNvSpPr>
            <a:spLocks noGrp="1"/>
          </p:cNvSpPr>
          <p:nvPr>
            <p:ph idx="1"/>
          </p:nvPr>
        </p:nvSpPr>
        <p:spPr>
          <a:xfrm>
            <a:off x="838200" y="1825625"/>
            <a:ext cx="4935279" cy="4351338"/>
          </a:xfrm>
        </p:spPr>
        <p:txBody>
          <a:bodyPr>
            <a:normAutofit fontScale="92500" lnSpcReduction="10000"/>
          </a:bodyPr>
          <a:lstStyle/>
          <a:p>
            <a:r>
              <a:rPr lang="en-US" dirty="0"/>
              <a:t>The only thing which we do not want is the column which has automatically been created called “</a:t>
            </a:r>
            <a:r>
              <a:rPr lang="en-US" dirty="0" err="1"/>
              <a:t>Source.Name</a:t>
            </a:r>
            <a:r>
              <a:rPr lang="en-US" dirty="0"/>
              <a:t>”</a:t>
            </a:r>
          </a:p>
          <a:p>
            <a:r>
              <a:rPr lang="en-US" dirty="0"/>
              <a:t>Simply </a:t>
            </a:r>
            <a:r>
              <a:rPr lang="en-US" dirty="0">
                <a:solidFill>
                  <a:srgbClr val="FF0000"/>
                </a:solidFill>
              </a:rPr>
              <a:t>right-click </a:t>
            </a:r>
            <a:r>
              <a:rPr lang="en-US" dirty="0"/>
              <a:t>on the column header</a:t>
            </a:r>
            <a:r>
              <a:rPr lang="en-US" dirty="0">
                <a:solidFill>
                  <a:srgbClr val="FF0000"/>
                </a:solidFill>
              </a:rPr>
              <a:t> </a:t>
            </a:r>
            <a:r>
              <a:rPr lang="en-US" dirty="0"/>
              <a:t>and choose </a:t>
            </a:r>
            <a:r>
              <a:rPr lang="en-US" dirty="0">
                <a:solidFill>
                  <a:srgbClr val="FF0000"/>
                </a:solidFill>
              </a:rPr>
              <a:t>Remove.</a:t>
            </a:r>
          </a:p>
          <a:p>
            <a:r>
              <a:rPr lang="en-US" dirty="0"/>
              <a:t>removing a column implies that, when we connect to this folder, we do not need this particular column.</a:t>
            </a:r>
          </a:p>
          <a:p>
            <a:r>
              <a:rPr lang="en-US" dirty="0"/>
              <a:t>choose </a:t>
            </a:r>
            <a:r>
              <a:rPr lang="en-US" dirty="0">
                <a:solidFill>
                  <a:srgbClr val="FF0000"/>
                </a:solidFill>
              </a:rPr>
              <a:t>File &gt; Close and Apply</a:t>
            </a:r>
            <a:endParaRPr lang="en-ZA" dirty="0">
              <a:solidFill>
                <a:srgbClr val="FF0000"/>
              </a:solidFill>
            </a:endParaRPr>
          </a:p>
        </p:txBody>
      </p:sp>
      <p:pic>
        <p:nvPicPr>
          <p:cNvPr id="5" name="Picture 4">
            <a:extLst>
              <a:ext uri="{FF2B5EF4-FFF2-40B4-BE49-F238E27FC236}">
                <a16:creationId xmlns:a16="http://schemas.microsoft.com/office/drawing/2014/main" id="{BBBAA149-E18A-41FA-85BC-CC051F384815}"/>
              </a:ext>
            </a:extLst>
          </p:cNvPr>
          <p:cNvPicPr>
            <a:picLocks noChangeAspect="1"/>
          </p:cNvPicPr>
          <p:nvPr/>
        </p:nvPicPr>
        <p:blipFill>
          <a:blip r:embed="rId2"/>
          <a:stretch>
            <a:fillRect/>
          </a:stretch>
        </p:blipFill>
        <p:spPr>
          <a:xfrm>
            <a:off x="5930820" y="1933029"/>
            <a:ext cx="6183920" cy="2840990"/>
          </a:xfrm>
          <a:prstGeom prst="rect">
            <a:avLst/>
          </a:prstGeom>
        </p:spPr>
      </p:pic>
    </p:spTree>
    <p:extLst>
      <p:ext uri="{BB962C8B-B14F-4D97-AF65-F5344CB8AC3E}">
        <p14:creationId xmlns:p14="http://schemas.microsoft.com/office/powerpoint/2010/main" val="4847712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65815-C672-4F3E-B717-90D475970A0A}"/>
              </a:ext>
            </a:extLst>
          </p:cNvPr>
          <p:cNvSpPr>
            <a:spLocks noGrp="1"/>
          </p:cNvSpPr>
          <p:nvPr>
            <p:ph type="title"/>
          </p:nvPr>
        </p:nvSpPr>
        <p:spPr/>
        <p:txBody>
          <a:bodyPr/>
          <a:lstStyle/>
          <a:p>
            <a:r>
              <a:rPr lang="en-ZA" dirty="0"/>
              <a:t>Connecting to the Folder</a:t>
            </a:r>
          </a:p>
        </p:txBody>
      </p:sp>
      <p:sp>
        <p:nvSpPr>
          <p:cNvPr id="3" name="Content Placeholder 2">
            <a:extLst>
              <a:ext uri="{FF2B5EF4-FFF2-40B4-BE49-F238E27FC236}">
                <a16:creationId xmlns:a16="http://schemas.microsoft.com/office/drawing/2014/main" id="{1AD335CC-628D-421C-9812-C4CAA9C76A81}"/>
              </a:ext>
            </a:extLst>
          </p:cNvPr>
          <p:cNvSpPr>
            <a:spLocks noGrp="1"/>
          </p:cNvSpPr>
          <p:nvPr>
            <p:ph idx="1"/>
          </p:nvPr>
        </p:nvSpPr>
        <p:spPr>
          <a:xfrm>
            <a:off x="838200" y="1825625"/>
            <a:ext cx="2699546" cy="4351338"/>
          </a:xfrm>
        </p:spPr>
        <p:txBody>
          <a:bodyPr>
            <a:normAutofit fontScale="92500" lnSpcReduction="20000"/>
          </a:bodyPr>
          <a:lstStyle/>
          <a:p>
            <a:r>
              <a:rPr lang="en-US" dirty="0"/>
              <a:t>Create a column chart which features the branch column on the axis and amount as the values.</a:t>
            </a:r>
          </a:p>
          <a:p>
            <a:r>
              <a:rPr lang="en-US" dirty="0"/>
              <a:t>On the chart, we can see the four branches (from Northern Ireland and Scotland) which we have imported so far.</a:t>
            </a:r>
            <a:endParaRPr lang="en-ZA" dirty="0"/>
          </a:p>
        </p:txBody>
      </p:sp>
      <p:pic>
        <p:nvPicPr>
          <p:cNvPr id="5" name="Picture 4">
            <a:extLst>
              <a:ext uri="{FF2B5EF4-FFF2-40B4-BE49-F238E27FC236}">
                <a16:creationId xmlns:a16="http://schemas.microsoft.com/office/drawing/2014/main" id="{7A5B8E91-80DE-4CA5-90CE-9E7D3F1C0572}"/>
              </a:ext>
            </a:extLst>
          </p:cNvPr>
          <p:cNvPicPr>
            <a:picLocks noChangeAspect="1"/>
          </p:cNvPicPr>
          <p:nvPr/>
        </p:nvPicPr>
        <p:blipFill>
          <a:blip r:embed="rId2"/>
          <a:stretch>
            <a:fillRect/>
          </a:stretch>
        </p:blipFill>
        <p:spPr>
          <a:xfrm>
            <a:off x="3686602" y="1825625"/>
            <a:ext cx="8242479" cy="4243589"/>
          </a:xfrm>
          <a:prstGeom prst="rect">
            <a:avLst/>
          </a:prstGeom>
        </p:spPr>
      </p:pic>
    </p:spTree>
    <p:extLst>
      <p:ext uri="{BB962C8B-B14F-4D97-AF65-F5344CB8AC3E}">
        <p14:creationId xmlns:p14="http://schemas.microsoft.com/office/powerpoint/2010/main" val="6877444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CBC3C-9E4C-48CE-A997-D72E501E30B0}"/>
              </a:ext>
            </a:extLst>
          </p:cNvPr>
          <p:cNvSpPr>
            <a:spLocks noGrp="1"/>
          </p:cNvSpPr>
          <p:nvPr>
            <p:ph type="title"/>
          </p:nvPr>
        </p:nvSpPr>
        <p:spPr/>
        <p:txBody>
          <a:bodyPr/>
          <a:lstStyle/>
          <a:p>
            <a:r>
              <a:rPr lang="en-ZA" dirty="0"/>
              <a:t>Updating the Folder</a:t>
            </a:r>
          </a:p>
        </p:txBody>
      </p:sp>
      <p:sp>
        <p:nvSpPr>
          <p:cNvPr id="3" name="Content Placeholder 2">
            <a:extLst>
              <a:ext uri="{FF2B5EF4-FFF2-40B4-BE49-F238E27FC236}">
                <a16:creationId xmlns:a16="http://schemas.microsoft.com/office/drawing/2014/main" id="{9F967BA8-AF3C-465A-BE18-7C2962A1BD40}"/>
              </a:ext>
            </a:extLst>
          </p:cNvPr>
          <p:cNvSpPr>
            <a:spLocks noGrp="1"/>
          </p:cNvSpPr>
          <p:nvPr>
            <p:ph idx="1"/>
          </p:nvPr>
        </p:nvSpPr>
        <p:spPr>
          <a:xfrm>
            <a:off x="838200" y="1825625"/>
            <a:ext cx="4552507" cy="4351338"/>
          </a:xfrm>
        </p:spPr>
        <p:txBody>
          <a:bodyPr>
            <a:normAutofit lnSpcReduction="10000"/>
          </a:bodyPr>
          <a:lstStyle/>
          <a:p>
            <a:r>
              <a:rPr lang="en-US" dirty="0"/>
              <a:t>If you connect to a folder, rather than a single file, whenever you refresh your report, Power BI will combine all of the files currently in the folder to produce a single table.</a:t>
            </a:r>
          </a:p>
          <a:p>
            <a:r>
              <a:rPr lang="en-US" dirty="0"/>
              <a:t>switch back to the exercises folder and move the “</a:t>
            </a:r>
            <a:r>
              <a:rPr lang="en-US" i="1" dirty="0"/>
              <a:t>Wales</a:t>
            </a:r>
            <a:r>
              <a:rPr lang="en-US" dirty="0"/>
              <a:t>” folder into the main “All branches” folder.</a:t>
            </a:r>
            <a:endParaRPr lang="en-ZA" dirty="0"/>
          </a:p>
        </p:txBody>
      </p:sp>
      <p:pic>
        <p:nvPicPr>
          <p:cNvPr id="5" name="Picture 4">
            <a:extLst>
              <a:ext uri="{FF2B5EF4-FFF2-40B4-BE49-F238E27FC236}">
                <a16:creationId xmlns:a16="http://schemas.microsoft.com/office/drawing/2014/main" id="{F996C066-005D-4B9C-B6F9-A60D10D55ABC}"/>
              </a:ext>
            </a:extLst>
          </p:cNvPr>
          <p:cNvPicPr>
            <a:picLocks noChangeAspect="1"/>
          </p:cNvPicPr>
          <p:nvPr/>
        </p:nvPicPr>
        <p:blipFill>
          <a:blip r:embed="rId2"/>
          <a:stretch>
            <a:fillRect/>
          </a:stretch>
        </p:blipFill>
        <p:spPr>
          <a:xfrm>
            <a:off x="5101331" y="1825624"/>
            <a:ext cx="7064051" cy="2554989"/>
          </a:xfrm>
          <a:prstGeom prst="rect">
            <a:avLst/>
          </a:prstGeom>
        </p:spPr>
      </p:pic>
    </p:spTree>
    <p:extLst>
      <p:ext uri="{BB962C8B-B14F-4D97-AF65-F5344CB8AC3E}">
        <p14:creationId xmlns:p14="http://schemas.microsoft.com/office/powerpoint/2010/main" val="22854443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3F9CF-1A97-42B0-8DE1-3D7D57F4D0EC}"/>
              </a:ext>
            </a:extLst>
          </p:cNvPr>
          <p:cNvSpPr>
            <a:spLocks noGrp="1"/>
          </p:cNvSpPr>
          <p:nvPr>
            <p:ph type="title"/>
          </p:nvPr>
        </p:nvSpPr>
        <p:spPr/>
        <p:txBody>
          <a:bodyPr/>
          <a:lstStyle/>
          <a:p>
            <a:r>
              <a:rPr lang="en-ZA" dirty="0"/>
              <a:t>Connecting to the Folder</a:t>
            </a:r>
          </a:p>
        </p:txBody>
      </p:sp>
      <p:sp>
        <p:nvSpPr>
          <p:cNvPr id="3" name="Content Placeholder 2">
            <a:extLst>
              <a:ext uri="{FF2B5EF4-FFF2-40B4-BE49-F238E27FC236}">
                <a16:creationId xmlns:a16="http://schemas.microsoft.com/office/drawing/2014/main" id="{E98C9B87-A508-4BC9-83D5-D92C2EB3A304}"/>
              </a:ext>
            </a:extLst>
          </p:cNvPr>
          <p:cNvSpPr>
            <a:spLocks noGrp="1"/>
          </p:cNvSpPr>
          <p:nvPr>
            <p:ph idx="1"/>
          </p:nvPr>
        </p:nvSpPr>
        <p:spPr>
          <a:xfrm>
            <a:off x="838200" y="1825625"/>
            <a:ext cx="4201633" cy="4351338"/>
          </a:xfrm>
        </p:spPr>
        <p:txBody>
          <a:bodyPr/>
          <a:lstStyle/>
          <a:p>
            <a:r>
              <a:rPr lang="en-US" dirty="0"/>
              <a:t>in Power BI Desktop, click on </a:t>
            </a:r>
            <a:r>
              <a:rPr lang="en-US" dirty="0">
                <a:solidFill>
                  <a:srgbClr val="FF0000"/>
                </a:solidFill>
              </a:rPr>
              <a:t>Home &gt; Refresh</a:t>
            </a:r>
            <a:r>
              <a:rPr lang="en-US" dirty="0"/>
              <a:t>, we can now see that the data from the </a:t>
            </a:r>
            <a:r>
              <a:rPr lang="en-US" i="1" dirty="0"/>
              <a:t>Cardiff</a:t>
            </a:r>
            <a:r>
              <a:rPr lang="en-US" dirty="0"/>
              <a:t> and </a:t>
            </a:r>
            <a:r>
              <a:rPr lang="en-US" i="1" dirty="0"/>
              <a:t>Wrexham</a:t>
            </a:r>
            <a:r>
              <a:rPr lang="en-US" dirty="0"/>
              <a:t> branches has been added to the dataset.</a:t>
            </a:r>
            <a:endParaRPr lang="en-ZA" dirty="0"/>
          </a:p>
        </p:txBody>
      </p:sp>
      <p:pic>
        <p:nvPicPr>
          <p:cNvPr id="5" name="Picture 4">
            <a:extLst>
              <a:ext uri="{FF2B5EF4-FFF2-40B4-BE49-F238E27FC236}">
                <a16:creationId xmlns:a16="http://schemas.microsoft.com/office/drawing/2014/main" id="{F6DC67B1-C769-40C1-8846-D1C28485F58E}"/>
              </a:ext>
            </a:extLst>
          </p:cNvPr>
          <p:cNvPicPr>
            <a:picLocks noChangeAspect="1"/>
          </p:cNvPicPr>
          <p:nvPr/>
        </p:nvPicPr>
        <p:blipFill>
          <a:blip r:embed="rId2"/>
          <a:stretch>
            <a:fillRect/>
          </a:stretch>
        </p:blipFill>
        <p:spPr>
          <a:xfrm>
            <a:off x="5039833" y="1825625"/>
            <a:ext cx="6680341" cy="3833351"/>
          </a:xfrm>
          <a:prstGeom prst="rect">
            <a:avLst/>
          </a:prstGeom>
        </p:spPr>
      </p:pic>
    </p:spTree>
    <p:extLst>
      <p:ext uri="{BB962C8B-B14F-4D97-AF65-F5344CB8AC3E}">
        <p14:creationId xmlns:p14="http://schemas.microsoft.com/office/powerpoint/2010/main" val="28422114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5BDDF-7D0A-421D-9295-5FA3CD263C28}"/>
              </a:ext>
            </a:extLst>
          </p:cNvPr>
          <p:cNvSpPr>
            <a:spLocks noGrp="1"/>
          </p:cNvSpPr>
          <p:nvPr>
            <p:ph type="title"/>
          </p:nvPr>
        </p:nvSpPr>
        <p:spPr/>
        <p:txBody>
          <a:bodyPr/>
          <a:lstStyle/>
          <a:p>
            <a:r>
              <a:rPr lang="en-ZA" dirty="0"/>
              <a:t>Exercise</a:t>
            </a:r>
          </a:p>
        </p:txBody>
      </p:sp>
      <p:sp>
        <p:nvSpPr>
          <p:cNvPr id="3" name="Content Placeholder 2">
            <a:extLst>
              <a:ext uri="{FF2B5EF4-FFF2-40B4-BE49-F238E27FC236}">
                <a16:creationId xmlns:a16="http://schemas.microsoft.com/office/drawing/2014/main" id="{8705B8F4-7520-4BB7-9F00-6622E7B26C60}"/>
              </a:ext>
            </a:extLst>
          </p:cNvPr>
          <p:cNvSpPr>
            <a:spLocks noGrp="1"/>
          </p:cNvSpPr>
          <p:nvPr>
            <p:ph idx="1"/>
          </p:nvPr>
        </p:nvSpPr>
        <p:spPr/>
        <p:txBody>
          <a:bodyPr/>
          <a:lstStyle/>
          <a:p>
            <a:r>
              <a:rPr lang="en-US" dirty="0"/>
              <a:t>What are the advantages and disadvantages of storing files locally compared to using a cloud option such as OneDrive or SharePoint Team Sites?</a:t>
            </a:r>
          </a:p>
          <a:p>
            <a:r>
              <a:rPr lang="en-US" dirty="0"/>
              <a:t>Find out how you can change the data source from one </a:t>
            </a:r>
            <a:r>
              <a:rPr lang="en-US"/>
              <a:t>file or folder </a:t>
            </a:r>
            <a:r>
              <a:rPr lang="en-US" dirty="0"/>
              <a:t>to another.</a:t>
            </a:r>
            <a:endParaRPr lang="en-ZA" dirty="0"/>
          </a:p>
        </p:txBody>
      </p:sp>
    </p:spTree>
    <p:extLst>
      <p:ext uri="{BB962C8B-B14F-4D97-AF65-F5344CB8AC3E}">
        <p14:creationId xmlns:p14="http://schemas.microsoft.com/office/powerpoint/2010/main" val="1187956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949BF-8AC7-47A1-A22F-F2EF674EFF37}"/>
              </a:ext>
            </a:extLst>
          </p:cNvPr>
          <p:cNvSpPr>
            <a:spLocks noGrp="1"/>
          </p:cNvSpPr>
          <p:nvPr>
            <p:ph type="title"/>
          </p:nvPr>
        </p:nvSpPr>
        <p:spPr/>
        <p:txBody>
          <a:bodyPr/>
          <a:lstStyle/>
          <a:p>
            <a:r>
              <a:rPr lang="en-ZA" dirty="0"/>
              <a:t>Data Sources</a:t>
            </a:r>
          </a:p>
        </p:txBody>
      </p:sp>
      <p:sp>
        <p:nvSpPr>
          <p:cNvPr id="3" name="Content Placeholder 2">
            <a:extLst>
              <a:ext uri="{FF2B5EF4-FFF2-40B4-BE49-F238E27FC236}">
                <a16:creationId xmlns:a16="http://schemas.microsoft.com/office/drawing/2014/main" id="{710FBB05-1DC2-4579-8E22-CA7E1E3ED46D}"/>
              </a:ext>
            </a:extLst>
          </p:cNvPr>
          <p:cNvSpPr>
            <a:spLocks noGrp="1"/>
          </p:cNvSpPr>
          <p:nvPr>
            <p:ph idx="1"/>
          </p:nvPr>
        </p:nvSpPr>
        <p:spPr/>
        <p:txBody>
          <a:bodyPr>
            <a:normAutofit fontScale="92500" lnSpcReduction="20000"/>
          </a:bodyPr>
          <a:lstStyle/>
          <a:p>
            <a:r>
              <a:rPr lang="en-US" dirty="0"/>
              <a:t>The number of data sources to which you can connect is so numerous, we cannot cover them comprehensively.</a:t>
            </a:r>
          </a:p>
          <a:p>
            <a:r>
              <a:rPr lang="en-US" dirty="0"/>
              <a:t>We will be connecting to a variety of different types of data, to give you an idea how data connections take place in Power BI; and how easy it is to make these connections, and to apply transformation rules to the data being imported</a:t>
            </a:r>
          </a:p>
          <a:p>
            <a:r>
              <a:rPr lang="en-US" dirty="0"/>
              <a:t>The data sources are organized into the following categories:</a:t>
            </a:r>
          </a:p>
          <a:p>
            <a:pPr lvl="1"/>
            <a:r>
              <a:rPr lang="en-US" dirty="0"/>
              <a:t>File - Excel Workbook, Text/CSV, XML, JSON, etc.</a:t>
            </a:r>
          </a:p>
          <a:p>
            <a:pPr lvl="1"/>
            <a:r>
              <a:rPr lang="en-US" dirty="0"/>
              <a:t>Database</a:t>
            </a:r>
          </a:p>
          <a:p>
            <a:pPr lvl="1"/>
            <a:r>
              <a:rPr lang="en-US" dirty="0"/>
              <a:t>Power Platform</a:t>
            </a:r>
          </a:p>
          <a:p>
            <a:pPr lvl="1"/>
            <a:r>
              <a:rPr lang="en-US" dirty="0"/>
              <a:t>Azure</a:t>
            </a:r>
          </a:p>
          <a:p>
            <a:pPr lvl="1"/>
            <a:r>
              <a:rPr lang="en-US" dirty="0"/>
              <a:t>Online Services</a:t>
            </a:r>
          </a:p>
          <a:p>
            <a:pPr lvl="1"/>
            <a:r>
              <a:rPr lang="en-US" dirty="0"/>
              <a:t>Other – Web, SharePoint lists, Active Directory, Microsoft Exchange, Hadoop File (HDFS), etc.</a:t>
            </a:r>
            <a:endParaRPr lang="en-ZA" dirty="0"/>
          </a:p>
        </p:txBody>
      </p:sp>
    </p:spTree>
    <p:extLst>
      <p:ext uri="{BB962C8B-B14F-4D97-AF65-F5344CB8AC3E}">
        <p14:creationId xmlns:p14="http://schemas.microsoft.com/office/powerpoint/2010/main" val="3950194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E91D5-D427-4B50-8890-73A727918A56}"/>
              </a:ext>
            </a:extLst>
          </p:cNvPr>
          <p:cNvSpPr>
            <a:spLocks noGrp="1"/>
          </p:cNvSpPr>
          <p:nvPr>
            <p:ph type="title"/>
          </p:nvPr>
        </p:nvSpPr>
        <p:spPr/>
        <p:txBody>
          <a:bodyPr/>
          <a:lstStyle/>
          <a:p>
            <a:pPr algn="ctr"/>
            <a:r>
              <a:rPr lang="en-US" dirty="0"/>
              <a:t>Get data from files</a:t>
            </a:r>
            <a:endParaRPr lang="en-ZA" dirty="0"/>
          </a:p>
        </p:txBody>
      </p:sp>
      <p:sp>
        <p:nvSpPr>
          <p:cNvPr id="3" name="Content Placeholder 2">
            <a:extLst>
              <a:ext uri="{FF2B5EF4-FFF2-40B4-BE49-F238E27FC236}">
                <a16:creationId xmlns:a16="http://schemas.microsoft.com/office/drawing/2014/main" id="{0EA7C7DB-4C57-4894-8288-6128A90820C0}"/>
              </a:ext>
            </a:extLst>
          </p:cNvPr>
          <p:cNvSpPr>
            <a:spLocks noGrp="1"/>
          </p:cNvSpPr>
          <p:nvPr>
            <p:ph idx="1"/>
          </p:nvPr>
        </p:nvSpPr>
        <p:spPr/>
        <p:txBody>
          <a:bodyPr/>
          <a:lstStyle/>
          <a:p>
            <a:r>
              <a:rPr lang="en-US" dirty="0"/>
              <a:t>Organizations often export and store data in files.</a:t>
            </a:r>
          </a:p>
          <a:p>
            <a:r>
              <a:rPr lang="en-US" dirty="0"/>
              <a:t>A </a:t>
            </a:r>
            <a:r>
              <a:rPr lang="en-US" i="1" dirty="0"/>
              <a:t>flat file </a:t>
            </a:r>
            <a:r>
              <a:rPr lang="en-US" dirty="0"/>
              <a:t>is a type of file that has only one data table and every row of data is in the same structure. E.g., csv, txt</a:t>
            </a:r>
          </a:p>
          <a:p>
            <a:r>
              <a:rPr lang="en-US" dirty="0"/>
              <a:t>Another type of file would be the output files from different applications, like Microsoft Excel workbooks (.xlsx).</a:t>
            </a:r>
          </a:p>
          <a:p>
            <a:r>
              <a:rPr lang="en-US" dirty="0"/>
              <a:t>Your files might exist in one of the following locations:</a:t>
            </a:r>
          </a:p>
          <a:p>
            <a:pPr lvl="1"/>
            <a:r>
              <a:rPr lang="en-US" dirty="0"/>
              <a:t>Local file</a:t>
            </a:r>
          </a:p>
          <a:p>
            <a:pPr lvl="1"/>
            <a:r>
              <a:rPr lang="en-US" dirty="0"/>
              <a:t>OneDrive for Business</a:t>
            </a:r>
          </a:p>
          <a:p>
            <a:pPr lvl="1"/>
            <a:r>
              <a:rPr lang="en-US" dirty="0"/>
              <a:t>OneDrive – Personal</a:t>
            </a:r>
          </a:p>
          <a:p>
            <a:pPr lvl="1"/>
            <a:r>
              <a:rPr lang="en-US" dirty="0"/>
              <a:t>SharePoint - Team Sites</a:t>
            </a:r>
          </a:p>
          <a:p>
            <a:endParaRPr lang="en-US" dirty="0"/>
          </a:p>
          <a:p>
            <a:endParaRPr lang="en-ZA" dirty="0"/>
          </a:p>
        </p:txBody>
      </p:sp>
    </p:spTree>
    <p:extLst>
      <p:ext uri="{BB962C8B-B14F-4D97-AF65-F5344CB8AC3E}">
        <p14:creationId xmlns:p14="http://schemas.microsoft.com/office/powerpoint/2010/main" val="3032058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E91D5-D427-4B50-8890-73A727918A56}"/>
              </a:ext>
            </a:extLst>
          </p:cNvPr>
          <p:cNvSpPr>
            <a:spLocks noGrp="1"/>
          </p:cNvSpPr>
          <p:nvPr>
            <p:ph type="title"/>
          </p:nvPr>
        </p:nvSpPr>
        <p:spPr/>
        <p:txBody>
          <a:bodyPr/>
          <a:lstStyle/>
          <a:p>
            <a:pPr algn="ctr"/>
            <a:r>
              <a:rPr lang="en-US" dirty="0"/>
              <a:t>Connecting to a CSV file</a:t>
            </a:r>
            <a:endParaRPr lang="en-ZA" dirty="0"/>
          </a:p>
        </p:txBody>
      </p:sp>
      <p:sp>
        <p:nvSpPr>
          <p:cNvPr id="3" name="Content Placeholder 2">
            <a:extLst>
              <a:ext uri="{FF2B5EF4-FFF2-40B4-BE49-F238E27FC236}">
                <a16:creationId xmlns:a16="http://schemas.microsoft.com/office/drawing/2014/main" id="{0EA7C7DB-4C57-4894-8288-6128A90820C0}"/>
              </a:ext>
            </a:extLst>
          </p:cNvPr>
          <p:cNvSpPr>
            <a:spLocks noGrp="1"/>
          </p:cNvSpPr>
          <p:nvPr>
            <p:ph idx="1"/>
          </p:nvPr>
        </p:nvSpPr>
        <p:spPr/>
        <p:txBody>
          <a:bodyPr/>
          <a:lstStyle/>
          <a:p>
            <a:r>
              <a:rPr lang="en-US" dirty="0"/>
              <a:t>CSV (Comma Separated Values) is a standard generated by many systems and many software packages, as a medium for exporting report data.</a:t>
            </a:r>
          </a:p>
          <a:p>
            <a:r>
              <a:rPr lang="en-US" dirty="0"/>
              <a:t>To connect to a CSV source, in the Home Tab of the Ribbon, click on</a:t>
            </a:r>
          </a:p>
          <a:p>
            <a:r>
              <a:rPr lang="en-US" dirty="0"/>
              <a:t> </a:t>
            </a:r>
            <a:r>
              <a:rPr lang="en-US" dirty="0">
                <a:solidFill>
                  <a:srgbClr val="FF0000"/>
                </a:solidFill>
              </a:rPr>
              <a:t>Get Data &gt; Text/CSV;</a:t>
            </a:r>
            <a:r>
              <a:rPr lang="en-US" dirty="0"/>
              <a:t> </a:t>
            </a:r>
          </a:p>
          <a:p>
            <a:r>
              <a:rPr lang="en-US" dirty="0"/>
              <a:t>Then, browse for the required text file.</a:t>
            </a:r>
            <a:endParaRPr lang="en-ZA" dirty="0"/>
          </a:p>
        </p:txBody>
      </p:sp>
    </p:spTree>
    <p:extLst>
      <p:ext uri="{BB962C8B-B14F-4D97-AF65-F5344CB8AC3E}">
        <p14:creationId xmlns:p14="http://schemas.microsoft.com/office/powerpoint/2010/main" val="2191978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54B3F-1294-434A-85FD-3B3317336874}"/>
              </a:ext>
            </a:extLst>
          </p:cNvPr>
          <p:cNvSpPr>
            <a:spLocks noGrp="1"/>
          </p:cNvSpPr>
          <p:nvPr>
            <p:ph type="title"/>
          </p:nvPr>
        </p:nvSpPr>
        <p:spPr/>
        <p:txBody>
          <a:bodyPr/>
          <a:lstStyle/>
          <a:p>
            <a:r>
              <a:rPr lang="en-US" dirty="0"/>
              <a:t>Connecting to a CSV file</a:t>
            </a:r>
            <a:endParaRPr lang="en-ZA" dirty="0"/>
          </a:p>
        </p:txBody>
      </p:sp>
      <p:sp>
        <p:nvSpPr>
          <p:cNvPr id="3" name="Content Placeholder 2">
            <a:extLst>
              <a:ext uri="{FF2B5EF4-FFF2-40B4-BE49-F238E27FC236}">
                <a16:creationId xmlns:a16="http://schemas.microsoft.com/office/drawing/2014/main" id="{C3C44EF4-D297-4CE6-B118-6F9DB08792DC}"/>
              </a:ext>
            </a:extLst>
          </p:cNvPr>
          <p:cNvSpPr>
            <a:spLocks noGrp="1"/>
          </p:cNvSpPr>
          <p:nvPr>
            <p:ph idx="1"/>
          </p:nvPr>
        </p:nvSpPr>
        <p:spPr/>
        <p:txBody>
          <a:bodyPr>
            <a:normAutofit lnSpcReduction="10000"/>
          </a:bodyPr>
          <a:lstStyle/>
          <a:p>
            <a:r>
              <a:rPr lang="en-US" dirty="0"/>
              <a:t>Connect the file called “London.csv “.</a:t>
            </a:r>
          </a:p>
          <a:p>
            <a:r>
              <a:rPr lang="en-US" dirty="0"/>
              <a:t>Display a preview of the data which the file contains</a:t>
            </a:r>
          </a:p>
          <a:p>
            <a:r>
              <a:rPr lang="en-US" dirty="0"/>
              <a:t>Check if column headings have been recognized, and datatypes easily </a:t>
            </a:r>
            <a:r>
              <a:rPr lang="en-US" dirty="0" err="1"/>
              <a:t>recognised</a:t>
            </a:r>
            <a:r>
              <a:rPr lang="en-US" dirty="0"/>
              <a:t>.</a:t>
            </a:r>
          </a:p>
          <a:p>
            <a:r>
              <a:rPr lang="en-US" dirty="0"/>
              <a:t>Check the three drop-down menus</a:t>
            </a:r>
          </a:p>
          <a:p>
            <a:r>
              <a:rPr lang="en-US" dirty="0"/>
              <a:t>Choose a different encoding from the first;  </a:t>
            </a:r>
            <a:r>
              <a:rPr lang="en-US" dirty="0">
                <a:solidFill>
                  <a:srgbClr val="FF0000"/>
                </a:solidFill>
              </a:rPr>
              <a:t>the File Origin drop-down menu.</a:t>
            </a:r>
          </a:p>
          <a:p>
            <a:r>
              <a:rPr lang="en-US" dirty="0"/>
              <a:t>Specify a delimiter using the options in the delimiter drop-down menu.</a:t>
            </a:r>
          </a:p>
          <a:p>
            <a:r>
              <a:rPr lang="en-ZA" dirty="0"/>
              <a:t>Check Data Type Detection drop-down</a:t>
            </a:r>
          </a:p>
        </p:txBody>
      </p:sp>
    </p:spTree>
    <p:extLst>
      <p:ext uri="{BB962C8B-B14F-4D97-AF65-F5344CB8AC3E}">
        <p14:creationId xmlns:p14="http://schemas.microsoft.com/office/powerpoint/2010/main" val="3851927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7EE99-4B69-4DFD-AC3C-2A2DC6356B71}"/>
              </a:ext>
            </a:extLst>
          </p:cNvPr>
          <p:cNvSpPr>
            <a:spLocks noGrp="1"/>
          </p:cNvSpPr>
          <p:nvPr>
            <p:ph type="title"/>
          </p:nvPr>
        </p:nvSpPr>
        <p:spPr/>
        <p:txBody>
          <a:bodyPr/>
          <a:lstStyle/>
          <a:p>
            <a:r>
              <a:rPr lang="en-ZA" dirty="0"/>
              <a:t>Query Editor </a:t>
            </a:r>
          </a:p>
        </p:txBody>
      </p:sp>
      <p:sp>
        <p:nvSpPr>
          <p:cNvPr id="3" name="Content Placeholder 2">
            <a:extLst>
              <a:ext uri="{FF2B5EF4-FFF2-40B4-BE49-F238E27FC236}">
                <a16:creationId xmlns:a16="http://schemas.microsoft.com/office/drawing/2014/main" id="{475F5692-F1F6-4038-BDDB-EA2CF0C56830}"/>
              </a:ext>
            </a:extLst>
          </p:cNvPr>
          <p:cNvSpPr>
            <a:spLocks noGrp="1"/>
          </p:cNvSpPr>
          <p:nvPr>
            <p:ph sz="half" idx="1"/>
          </p:nvPr>
        </p:nvSpPr>
        <p:spPr>
          <a:xfrm>
            <a:off x="838200" y="1465006"/>
            <a:ext cx="5257800" cy="4711957"/>
          </a:xfrm>
        </p:spPr>
        <p:txBody>
          <a:bodyPr>
            <a:normAutofit fontScale="92500" lnSpcReduction="20000"/>
          </a:bodyPr>
          <a:lstStyle/>
          <a:p>
            <a:r>
              <a:rPr lang="en-US" b="1" dirty="0"/>
              <a:t>Query Editor </a:t>
            </a:r>
            <a:r>
              <a:rPr lang="en-US" dirty="0"/>
              <a:t>is a separate application which runs inside Power BI Desktop </a:t>
            </a:r>
          </a:p>
          <a:p>
            <a:r>
              <a:rPr lang="en-US" dirty="0"/>
              <a:t>The Query Editor was originally known as </a:t>
            </a:r>
            <a:r>
              <a:rPr lang="en-US" i="1" dirty="0"/>
              <a:t>Power Query</a:t>
            </a:r>
            <a:r>
              <a:rPr lang="en-US" dirty="0"/>
              <a:t>.</a:t>
            </a:r>
          </a:p>
          <a:p>
            <a:r>
              <a:rPr lang="en-US" dirty="0"/>
              <a:t>Query Editor uses a language called </a:t>
            </a:r>
            <a:r>
              <a:rPr lang="en-US" b="1" dirty="0"/>
              <a:t>M</a:t>
            </a:r>
            <a:r>
              <a:rPr lang="en-US" dirty="0"/>
              <a:t> (M for mashup) to perform transformations on data as it is being imported.</a:t>
            </a:r>
          </a:p>
          <a:p>
            <a:r>
              <a:rPr lang="en-US" dirty="0"/>
              <a:t>Commands in the Query Editor’s user-friendly interface allow you to create a series of transformational rules which will apply whenever you are connecting to a given data source.</a:t>
            </a:r>
          </a:p>
          <a:p>
            <a:endParaRPr lang="en-ZA" dirty="0"/>
          </a:p>
        </p:txBody>
      </p:sp>
      <p:sp>
        <p:nvSpPr>
          <p:cNvPr id="4" name="Content Placeholder 3">
            <a:extLst>
              <a:ext uri="{FF2B5EF4-FFF2-40B4-BE49-F238E27FC236}">
                <a16:creationId xmlns:a16="http://schemas.microsoft.com/office/drawing/2014/main" id="{BC68730C-CC6D-40A9-9EA1-F0EFFCB55805}"/>
              </a:ext>
            </a:extLst>
          </p:cNvPr>
          <p:cNvSpPr>
            <a:spLocks noGrp="1"/>
          </p:cNvSpPr>
          <p:nvPr>
            <p:ph sz="half" idx="2"/>
          </p:nvPr>
        </p:nvSpPr>
        <p:spPr/>
        <p:txBody>
          <a:bodyPr>
            <a:normAutofit fontScale="92500" lnSpcReduction="20000"/>
          </a:bodyPr>
          <a:lstStyle/>
          <a:p>
            <a:endParaRPr lang="en-ZA"/>
          </a:p>
        </p:txBody>
      </p:sp>
      <p:pic>
        <p:nvPicPr>
          <p:cNvPr id="5" name="Picture 4">
            <a:extLst>
              <a:ext uri="{FF2B5EF4-FFF2-40B4-BE49-F238E27FC236}">
                <a16:creationId xmlns:a16="http://schemas.microsoft.com/office/drawing/2014/main" id="{2856D699-15D7-4630-86BB-FBE187837607}"/>
              </a:ext>
            </a:extLst>
          </p:cNvPr>
          <p:cNvPicPr>
            <a:picLocks noChangeAspect="1"/>
          </p:cNvPicPr>
          <p:nvPr/>
        </p:nvPicPr>
        <p:blipFill>
          <a:blip r:embed="rId2"/>
          <a:stretch>
            <a:fillRect/>
          </a:stretch>
        </p:blipFill>
        <p:spPr>
          <a:xfrm>
            <a:off x="6087551" y="1690688"/>
            <a:ext cx="6043140" cy="2704331"/>
          </a:xfrm>
          <a:prstGeom prst="rect">
            <a:avLst/>
          </a:prstGeom>
        </p:spPr>
      </p:pic>
    </p:spTree>
    <p:extLst>
      <p:ext uri="{BB962C8B-B14F-4D97-AF65-F5344CB8AC3E}">
        <p14:creationId xmlns:p14="http://schemas.microsoft.com/office/powerpoint/2010/main" val="29358511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7EE99-4B69-4DFD-AC3C-2A2DC6356B71}"/>
              </a:ext>
            </a:extLst>
          </p:cNvPr>
          <p:cNvSpPr>
            <a:spLocks noGrp="1"/>
          </p:cNvSpPr>
          <p:nvPr>
            <p:ph type="title"/>
          </p:nvPr>
        </p:nvSpPr>
        <p:spPr/>
        <p:txBody>
          <a:bodyPr/>
          <a:lstStyle/>
          <a:p>
            <a:r>
              <a:rPr lang="en-ZA" dirty="0"/>
              <a:t>Query Editor </a:t>
            </a:r>
          </a:p>
        </p:txBody>
      </p:sp>
      <p:sp>
        <p:nvSpPr>
          <p:cNvPr id="3" name="Content Placeholder 2">
            <a:extLst>
              <a:ext uri="{FF2B5EF4-FFF2-40B4-BE49-F238E27FC236}">
                <a16:creationId xmlns:a16="http://schemas.microsoft.com/office/drawing/2014/main" id="{475F5692-F1F6-4038-BDDB-EA2CF0C56830}"/>
              </a:ext>
            </a:extLst>
          </p:cNvPr>
          <p:cNvSpPr>
            <a:spLocks noGrp="1"/>
          </p:cNvSpPr>
          <p:nvPr>
            <p:ph sz="half" idx="1"/>
          </p:nvPr>
        </p:nvSpPr>
        <p:spPr>
          <a:xfrm>
            <a:off x="838200" y="1465006"/>
            <a:ext cx="5257800" cy="4711957"/>
          </a:xfrm>
        </p:spPr>
        <p:txBody>
          <a:bodyPr>
            <a:normAutofit fontScale="77500" lnSpcReduction="20000"/>
          </a:bodyPr>
          <a:lstStyle/>
          <a:p>
            <a:r>
              <a:rPr lang="en-US" dirty="0"/>
              <a:t>The Rules are referred to as steps, and are listed in the </a:t>
            </a:r>
            <a:r>
              <a:rPr lang="en-US" b="1" dirty="0"/>
              <a:t>Query Settings</a:t>
            </a:r>
            <a:r>
              <a:rPr lang="en-US" dirty="0"/>
              <a:t> pane, on the right of the </a:t>
            </a:r>
            <a:r>
              <a:rPr lang="en-US" b="1" dirty="0"/>
              <a:t>Query Editor </a:t>
            </a:r>
            <a:r>
              <a:rPr lang="en-US" dirty="0"/>
              <a:t>window.</a:t>
            </a:r>
          </a:p>
          <a:p>
            <a:r>
              <a:rPr lang="en-US" dirty="0"/>
              <a:t>Look at the automatically generated three steps: </a:t>
            </a:r>
            <a:r>
              <a:rPr lang="en-US" i="1" dirty="0"/>
              <a:t>Source, Promoted Headers</a:t>
            </a:r>
            <a:r>
              <a:rPr lang="en-US" dirty="0"/>
              <a:t> and </a:t>
            </a:r>
            <a:r>
              <a:rPr lang="en-US" i="1" dirty="0"/>
              <a:t>Changed Type</a:t>
            </a:r>
            <a:r>
              <a:rPr lang="en-US" dirty="0"/>
              <a:t>.</a:t>
            </a:r>
          </a:p>
          <a:p>
            <a:r>
              <a:rPr lang="en-US" i="1" dirty="0"/>
              <a:t>Source</a:t>
            </a:r>
            <a:r>
              <a:rPr lang="en-US" dirty="0"/>
              <a:t> is the specification of the physical location of the CSV file</a:t>
            </a:r>
          </a:p>
          <a:p>
            <a:r>
              <a:rPr lang="en-US" i="1" dirty="0"/>
              <a:t>Promoted Headers </a:t>
            </a:r>
            <a:r>
              <a:rPr lang="en-US" dirty="0"/>
              <a:t>is the step whereby Power BI deduces that the first row within a dataset constitutes the column headers. </a:t>
            </a:r>
          </a:p>
          <a:p>
            <a:r>
              <a:rPr lang="en-US" i="1" dirty="0"/>
              <a:t>Changed Type </a:t>
            </a:r>
            <a:r>
              <a:rPr lang="en-US" dirty="0"/>
              <a:t>step, Power BI examines the data in each of the columns and attempts to change it to the appropriate data type. </a:t>
            </a:r>
          </a:p>
          <a:p>
            <a:r>
              <a:rPr lang="en-US" i="1" dirty="0"/>
              <a:t>Text</a:t>
            </a:r>
            <a:r>
              <a:rPr lang="en-US" dirty="0"/>
              <a:t> (indicated by the ABC icon</a:t>
            </a:r>
          </a:p>
          <a:p>
            <a:r>
              <a:rPr lang="en-US" i="1" dirty="0"/>
              <a:t>Decimal</a:t>
            </a:r>
            <a:r>
              <a:rPr lang="en-US" dirty="0"/>
              <a:t> number (represented by 1.2</a:t>
            </a:r>
          </a:p>
          <a:p>
            <a:endParaRPr lang="en-ZA" dirty="0"/>
          </a:p>
        </p:txBody>
      </p:sp>
      <p:sp>
        <p:nvSpPr>
          <p:cNvPr id="4" name="Content Placeholder 3">
            <a:extLst>
              <a:ext uri="{FF2B5EF4-FFF2-40B4-BE49-F238E27FC236}">
                <a16:creationId xmlns:a16="http://schemas.microsoft.com/office/drawing/2014/main" id="{BC68730C-CC6D-40A9-9EA1-F0EFFCB55805}"/>
              </a:ext>
            </a:extLst>
          </p:cNvPr>
          <p:cNvSpPr>
            <a:spLocks noGrp="1"/>
          </p:cNvSpPr>
          <p:nvPr>
            <p:ph sz="half" idx="2"/>
          </p:nvPr>
        </p:nvSpPr>
        <p:spPr/>
        <p:txBody>
          <a:bodyPr>
            <a:normAutofit fontScale="77500" lnSpcReduction="20000"/>
          </a:bodyPr>
          <a:lstStyle/>
          <a:p>
            <a:endParaRPr lang="en-ZA"/>
          </a:p>
        </p:txBody>
      </p:sp>
      <p:pic>
        <p:nvPicPr>
          <p:cNvPr id="5" name="Picture 4">
            <a:extLst>
              <a:ext uri="{FF2B5EF4-FFF2-40B4-BE49-F238E27FC236}">
                <a16:creationId xmlns:a16="http://schemas.microsoft.com/office/drawing/2014/main" id="{2856D699-15D7-4630-86BB-FBE187837607}"/>
              </a:ext>
            </a:extLst>
          </p:cNvPr>
          <p:cNvPicPr>
            <a:picLocks noChangeAspect="1"/>
          </p:cNvPicPr>
          <p:nvPr/>
        </p:nvPicPr>
        <p:blipFill>
          <a:blip r:embed="rId2"/>
          <a:stretch>
            <a:fillRect/>
          </a:stretch>
        </p:blipFill>
        <p:spPr>
          <a:xfrm>
            <a:off x="6087551" y="1690688"/>
            <a:ext cx="6043140" cy="2704331"/>
          </a:xfrm>
          <a:prstGeom prst="rect">
            <a:avLst/>
          </a:prstGeom>
        </p:spPr>
      </p:pic>
    </p:spTree>
    <p:extLst>
      <p:ext uri="{BB962C8B-B14F-4D97-AF65-F5344CB8AC3E}">
        <p14:creationId xmlns:p14="http://schemas.microsoft.com/office/powerpoint/2010/main" val="1173313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97F50-C93D-4581-95A4-105A16F804FF}"/>
              </a:ext>
            </a:extLst>
          </p:cNvPr>
          <p:cNvSpPr>
            <a:spLocks noGrp="1"/>
          </p:cNvSpPr>
          <p:nvPr>
            <p:ph type="title"/>
          </p:nvPr>
        </p:nvSpPr>
        <p:spPr/>
        <p:txBody>
          <a:bodyPr/>
          <a:lstStyle/>
          <a:p>
            <a:r>
              <a:rPr lang="en-US" dirty="0"/>
              <a:t>Closing and Reopening the Query Settings Pane</a:t>
            </a:r>
            <a:endParaRPr lang="en-ZA" dirty="0"/>
          </a:p>
        </p:txBody>
      </p:sp>
      <p:sp>
        <p:nvSpPr>
          <p:cNvPr id="3" name="Content Placeholder 2">
            <a:extLst>
              <a:ext uri="{FF2B5EF4-FFF2-40B4-BE49-F238E27FC236}">
                <a16:creationId xmlns:a16="http://schemas.microsoft.com/office/drawing/2014/main" id="{76C90F59-63E3-499B-820F-BCE4BB60CC31}"/>
              </a:ext>
            </a:extLst>
          </p:cNvPr>
          <p:cNvSpPr>
            <a:spLocks noGrp="1"/>
          </p:cNvSpPr>
          <p:nvPr>
            <p:ph idx="1"/>
          </p:nvPr>
        </p:nvSpPr>
        <p:spPr>
          <a:xfrm>
            <a:off x="838200" y="1825625"/>
            <a:ext cx="3200400" cy="4351338"/>
          </a:xfrm>
        </p:spPr>
        <p:txBody>
          <a:bodyPr>
            <a:normAutofit fontScale="92500" lnSpcReduction="20000"/>
          </a:bodyPr>
          <a:lstStyle/>
          <a:p>
            <a:r>
              <a:rPr lang="en-US" i="1" dirty="0"/>
              <a:t>Query Settings </a:t>
            </a:r>
            <a:r>
              <a:rPr lang="en-US" dirty="0"/>
              <a:t>is a pane or floating window; and you can close it at any time to give yourself a bit more room for your data transformation operations.</a:t>
            </a:r>
          </a:p>
          <a:p>
            <a:r>
              <a:rPr lang="en-US" dirty="0"/>
              <a:t>To make the </a:t>
            </a:r>
            <a:r>
              <a:rPr lang="en-US" i="1" dirty="0"/>
              <a:t>Query Settings </a:t>
            </a:r>
            <a:r>
              <a:rPr lang="en-US" dirty="0"/>
              <a:t>pane visible once more</a:t>
            </a:r>
          </a:p>
          <a:p>
            <a:r>
              <a:rPr lang="en-US" dirty="0"/>
              <a:t>Click on </a:t>
            </a:r>
            <a:r>
              <a:rPr lang="en-US" b="1" dirty="0"/>
              <a:t>View</a:t>
            </a:r>
            <a:r>
              <a:rPr lang="en-US" dirty="0"/>
              <a:t> &gt; </a:t>
            </a:r>
            <a:r>
              <a:rPr lang="en-US" b="1" dirty="0"/>
              <a:t>Query Settings</a:t>
            </a:r>
            <a:endParaRPr lang="en-ZA" b="1" dirty="0"/>
          </a:p>
        </p:txBody>
      </p:sp>
      <p:pic>
        <p:nvPicPr>
          <p:cNvPr id="5" name="Picture 4">
            <a:extLst>
              <a:ext uri="{FF2B5EF4-FFF2-40B4-BE49-F238E27FC236}">
                <a16:creationId xmlns:a16="http://schemas.microsoft.com/office/drawing/2014/main" id="{3CEB015B-C8C6-4770-B23D-0DF2D6C831A7}"/>
              </a:ext>
            </a:extLst>
          </p:cNvPr>
          <p:cNvPicPr>
            <a:picLocks noChangeAspect="1"/>
          </p:cNvPicPr>
          <p:nvPr/>
        </p:nvPicPr>
        <p:blipFill>
          <a:blip r:embed="rId2"/>
          <a:stretch>
            <a:fillRect/>
          </a:stretch>
        </p:blipFill>
        <p:spPr>
          <a:xfrm>
            <a:off x="4379411" y="1358900"/>
            <a:ext cx="6383839" cy="2955926"/>
          </a:xfrm>
          <a:prstGeom prst="rect">
            <a:avLst/>
          </a:prstGeom>
        </p:spPr>
      </p:pic>
      <p:pic>
        <p:nvPicPr>
          <p:cNvPr id="7" name="Picture 6">
            <a:extLst>
              <a:ext uri="{FF2B5EF4-FFF2-40B4-BE49-F238E27FC236}">
                <a16:creationId xmlns:a16="http://schemas.microsoft.com/office/drawing/2014/main" id="{0EC3DC9E-330E-4F60-98BC-5AAFC0EE7F32}"/>
              </a:ext>
            </a:extLst>
          </p:cNvPr>
          <p:cNvPicPr>
            <a:picLocks noChangeAspect="1"/>
          </p:cNvPicPr>
          <p:nvPr/>
        </p:nvPicPr>
        <p:blipFill>
          <a:blip r:embed="rId3"/>
          <a:stretch>
            <a:fillRect/>
          </a:stretch>
        </p:blipFill>
        <p:spPr>
          <a:xfrm>
            <a:off x="4520350" y="4452156"/>
            <a:ext cx="5166575" cy="1849404"/>
          </a:xfrm>
          <a:prstGeom prst="rect">
            <a:avLst/>
          </a:prstGeom>
        </p:spPr>
      </p:pic>
    </p:spTree>
    <p:extLst>
      <p:ext uri="{BB962C8B-B14F-4D97-AF65-F5344CB8AC3E}">
        <p14:creationId xmlns:p14="http://schemas.microsoft.com/office/powerpoint/2010/main" val="3990867911"/>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dbf5560-7f34-4578-adde-35f2b64a47a2">
      <Terms xmlns="http://schemas.microsoft.com/office/infopath/2007/PartnerControls"/>
    </lcf76f155ced4ddcb4097134ff3c332f>
    <TaxCatchAll xmlns="00473a82-3e89-4603-8977-db5f84c2a966"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45699E85BA5754D8CF866EBBE319EB1" ma:contentTypeVersion="10" ma:contentTypeDescription="Create a new document." ma:contentTypeScope="" ma:versionID="18a44769352d7c3a640c2998ffec52b8">
  <xsd:schema xmlns:xsd="http://www.w3.org/2001/XMLSchema" xmlns:xs="http://www.w3.org/2001/XMLSchema" xmlns:p="http://schemas.microsoft.com/office/2006/metadata/properties" xmlns:ns2="0dbf5560-7f34-4578-adde-35f2b64a47a2" xmlns:ns3="00473a82-3e89-4603-8977-db5f84c2a966" targetNamespace="http://schemas.microsoft.com/office/2006/metadata/properties" ma:root="true" ma:fieldsID="0aef365316f679b0b2520dabf6842b76" ns2:_="" ns3:_="">
    <xsd:import namespace="0dbf5560-7f34-4578-adde-35f2b64a47a2"/>
    <xsd:import namespace="00473a82-3e89-4603-8977-db5f84c2a966"/>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dbf5560-7f34-4578-adde-35f2b64a47a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fa02b4c3-ad89-44e0-9eed-c911eaa683ca"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0473a82-3e89-4603-8977-db5f84c2a966" elementFormDefault="qualified">
    <xsd:import namespace="http://schemas.microsoft.com/office/2006/documentManagement/types"/>
    <xsd:import namespace="http://schemas.microsoft.com/office/infopath/2007/PartnerControls"/>
    <xsd:element name="TaxCatchAll" ma:index="16" nillable="true" ma:displayName="Taxonomy Catch All Column" ma:hidden="true" ma:list="{5428cfbf-06a7-420e-b2db-6245dd909ea4}" ma:internalName="TaxCatchAll" ma:showField="CatchAllData" ma:web="00473a82-3e89-4603-8977-db5f84c2a96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E0A039-9D07-4DCF-A30F-DDFF5320350F}">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67044C5A-FDC2-4464-8604-3962480BFD34}">
  <ds:schemaRefs>
    <ds:schemaRef ds:uri="http://schemas.microsoft.com/sharepoint/v3/contenttype/forms"/>
  </ds:schemaRefs>
</ds:datastoreItem>
</file>

<file path=customXml/itemProps3.xml><?xml version="1.0" encoding="utf-8"?>
<ds:datastoreItem xmlns:ds="http://schemas.openxmlformats.org/officeDocument/2006/customXml" ds:itemID="{D99BEF5E-19C3-45BB-BCA3-F7E58D9D6878}"/>
</file>

<file path=docProps/app.xml><?xml version="1.0" encoding="utf-8"?>
<Properties xmlns="http://schemas.openxmlformats.org/officeDocument/2006/extended-properties" xmlns:vt="http://schemas.openxmlformats.org/officeDocument/2006/docPropsVTypes">
  <TotalTime>2075</TotalTime>
  <Words>1776</Words>
  <Application>Microsoft Office PowerPoint</Application>
  <PresentationFormat>Widescreen</PresentationFormat>
  <Paragraphs>134</Paragraphs>
  <Slides>28</Slides>
  <Notes>1</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1_Office Theme</vt:lpstr>
      <vt:lpstr>    business intelligence 381 G. Mudare </vt:lpstr>
      <vt:lpstr>Connecting to Data Sources </vt:lpstr>
      <vt:lpstr>Data Sources</vt:lpstr>
      <vt:lpstr>Get data from files</vt:lpstr>
      <vt:lpstr>Connecting to a CSV file</vt:lpstr>
      <vt:lpstr>Connecting to a CSV file</vt:lpstr>
      <vt:lpstr>Query Editor </vt:lpstr>
      <vt:lpstr>Query Editor </vt:lpstr>
      <vt:lpstr>Closing and Reopening the Query Settings Pane</vt:lpstr>
      <vt:lpstr>Renaming a Query</vt:lpstr>
      <vt:lpstr>Using the Query Settings Buttons</vt:lpstr>
      <vt:lpstr>Applying Changes Made in the Query Editor</vt:lpstr>
      <vt:lpstr>Connecting to Excel Data</vt:lpstr>
      <vt:lpstr>Connecting to Excel Data</vt:lpstr>
      <vt:lpstr>Connecting to Excel Data</vt:lpstr>
      <vt:lpstr>Connecting to Excel Data</vt:lpstr>
      <vt:lpstr>Connecting to Excel Data</vt:lpstr>
      <vt:lpstr>Importing Excel Objects into Power BI</vt:lpstr>
      <vt:lpstr>Connecting to Excel Data</vt:lpstr>
      <vt:lpstr>Connecting to the Folder</vt:lpstr>
      <vt:lpstr>Connecting to the Folder</vt:lpstr>
      <vt:lpstr>Connecting to the Folder</vt:lpstr>
      <vt:lpstr>Connecting to the Folder</vt:lpstr>
      <vt:lpstr>Connecting to the Folder</vt:lpstr>
      <vt:lpstr>Connecting to the Folder</vt:lpstr>
      <vt:lpstr>Updating the Folder</vt:lpstr>
      <vt:lpstr>Connecting to the Folder</vt:lpstr>
      <vt:lpstr>Exercise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371 G. Mudare</dc:title>
  <dc:creator>academia-office-active</dc:creator>
  <cp:lastModifiedBy>Desire Sundire</cp:lastModifiedBy>
  <cp:revision>56</cp:revision>
  <dcterms:created xsi:type="dcterms:W3CDTF">2021-10-22T14:46:27Z</dcterms:created>
  <dcterms:modified xsi:type="dcterms:W3CDTF">2023-09-07T12:10:23Z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0x010100F45699E85BA5754D8CF866EBBE319EB1</vt:lpwstr>
  </property>
</Properties>
</file>

<file path=docProps/thumbnail.jpeg>
</file>